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B23419-ABD7-41B8-8B63-A9AEC528928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315247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23419-ABD7-41B8-8B63-A9AEC528928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151053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23419-ABD7-41B8-8B63-A9AEC528928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107895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23419-ABD7-41B8-8B63-A9AEC528928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21031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B23419-ABD7-41B8-8B63-A9AEC528928C}"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75396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B23419-ABD7-41B8-8B63-A9AEC528928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45044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B23419-ABD7-41B8-8B63-A9AEC528928C}"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360154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B23419-ABD7-41B8-8B63-A9AEC528928C}"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70501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23419-ABD7-41B8-8B63-A9AEC528928C}"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415179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23419-ABD7-41B8-8B63-A9AEC528928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347204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23419-ABD7-41B8-8B63-A9AEC528928C}"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FFC93-BC8A-4C48-8355-3E1FDCE9E314}" type="slidenum">
              <a:rPr lang="en-US" smtClean="0"/>
              <a:t>‹#›</a:t>
            </a:fld>
            <a:endParaRPr lang="en-US"/>
          </a:p>
        </p:txBody>
      </p:sp>
    </p:spTree>
    <p:extLst>
      <p:ext uri="{BB962C8B-B14F-4D97-AF65-F5344CB8AC3E}">
        <p14:creationId xmlns:p14="http://schemas.microsoft.com/office/powerpoint/2010/main" val="91361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23419-ABD7-41B8-8B63-A9AEC528928C}" type="datetimeFigureOut">
              <a:rPr lang="en-US" smtClean="0"/>
              <a:t>11/18/2018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FFC93-BC8A-4C48-8355-3E1FDCE9E314}" type="slidenum">
              <a:rPr lang="en-US" smtClean="0"/>
              <a:t>‹#›</a:t>
            </a:fld>
            <a:endParaRPr lang="en-US"/>
          </a:p>
        </p:txBody>
      </p:sp>
    </p:spTree>
    <p:extLst>
      <p:ext uri="{BB962C8B-B14F-4D97-AF65-F5344CB8AC3E}">
        <p14:creationId xmlns:p14="http://schemas.microsoft.com/office/powerpoint/2010/main" val="1001249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609602"/>
            <a:ext cx="8420100" cy="1470025"/>
          </a:xfrm>
        </p:spPr>
        <p:txBody>
          <a:bodyPr>
            <a:normAutofit fontScale="90000"/>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Highway Materials</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Lecture - 12</a:t>
            </a:r>
            <a:endParaRPr lang="en-US" dirty="0"/>
          </a:p>
        </p:txBody>
      </p:sp>
      <p:sp>
        <p:nvSpPr>
          <p:cNvPr id="3" name="Subtitle 2"/>
          <p:cNvSpPr>
            <a:spLocks noGrp="1"/>
          </p:cNvSpPr>
          <p:nvPr>
            <p:ph type="subTitle" idx="1"/>
          </p:nvPr>
        </p:nvSpPr>
        <p:spPr>
          <a:xfrm>
            <a:off x="2628900" y="2286000"/>
            <a:ext cx="6934200" cy="3048000"/>
          </a:xfrm>
        </p:spPr>
        <p:txBody>
          <a:bodyPr>
            <a:noAutofit/>
          </a:bodyPr>
          <a:lstStyle/>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Designed and presented </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By</a:t>
            </a: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Asst. Prof. Dr. Raquim Nihad Zehawi</a:t>
            </a:r>
          </a:p>
          <a:p>
            <a:endParaRPr lang="en-US" sz="2800" dirty="0"/>
          </a:p>
        </p:txBody>
      </p:sp>
    </p:spTree>
    <p:extLst>
      <p:ext uri="{BB962C8B-B14F-4D97-AF65-F5344CB8AC3E}">
        <p14:creationId xmlns:p14="http://schemas.microsoft.com/office/powerpoint/2010/main" val="2385652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895601" y="152401"/>
            <a:ext cx="603267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b="1" dirty="0">
                <a:solidFill>
                  <a:srgbClr val="C00000"/>
                </a:solidFill>
                <a:latin typeface="Times New Roman" panose="02020603050405020304" pitchFamily="18" charset="0"/>
                <a:cs typeface="Times New Roman" panose="02020603050405020304" pitchFamily="18" charset="0"/>
              </a:rPr>
              <a:t>PROPERTIES OF ASPHALT MATERIALS</a:t>
            </a:r>
            <a:endParaRPr lang="ar-IQ" sz="2400" b="1" dirty="0">
              <a:solidFill>
                <a:srgbClr val="C0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875430" y="1877662"/>
            <a:ext cx="354545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Resistance to water action</a:t>
            </a:r>
            <a:endParaRPr lang="ar-IQ" sz="2400" b="1" i="1" dirty="0">
              <a:solidFill>
                <a:srgbClr val="002060"/>
              </a:solidFill>
            </a:endParaRPr>
          </a:p>
        </p:txBody>
      </p:sp>
      <p:sp>
        <p:nvSpPr>
          <p:cNvPr id="10" name="Rectangle 9"/>
          <p:cNvSpPr/>
          <p:nvPr/>
        </p:nvSpPr>
        <p:spPr>
          <a:xfrm>
            <a:off x="1905000" y="1066801"/>
            <a:ext cx="169546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Consistency</a:t>
            </a:r>
          </a:p>
        </p:txBody>
      </p:sp>
      <p:sp>
        <p:nvSpPr>
          <p:cNvPr id="11" name="Rectangle 10"/>
          <p:cNvSpPr/>
          <p:nvPr/>
        </p:nvSpPr>
        <p:spPr>
          <a:xfrm>
            <a:off x="4572000" y="1066801"/>
            <a:ext cx="494532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Aging and temperature sustainability</a:t>
            </a:r>
          </a:p>
        </p:txBody>
      </p:sp>
      <p:sp>
        <p:nvSpPr>
          <p:cNvPr id="12" name="Rectangle 11"/>
          <p:cNvSpPr/>
          <p:nvPr/>
        </p:nvSpPr>
        <p:spPr>
          <a:xfrm>
            <a:off x="7162800" y="1877663"/>
            <a:ext cx="1969322"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Rate of curing</a:t>
            </a:r>
          </a:p>
        </p:txBody>
      </p:sp>
      <p:sp>
        <p:nvSpPr>
          <p:cNvPr id="13" name="Rectangle 12"/>
          <p:cNvSpPr/>
          <p:nvPr/>
        </p:nvSpPr>
        <p:spPr>
          <a:xfrm>
            <a:off x="1371600" y="3352800"/>
            <a:ext cx="9601200" cy="1569660"/>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consistency usually considered under two conditions</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 </a:t>
            </a:r>
            <a:endParaRPr lang="en-US"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(1) variation </a:t>
            </a:r>
            <a:r>
              <a:rPr lang="en-US" sz="2400" dirty="0">
                <a:solidFill>
                  <a:srgbClr val="002060"/>
                </a:solidFill>
                <a:latin typeface="Times New Roman" panose="02020603050405020304" pitchFamily="18" charset="0"/>
                <a:cs typeface="Times New Roman" panose="02020603050405020304" pitchFamily="18" charset="0"/>
              </a:rPr>
              <a:t>of consistency with temperature and </a:t>
            </a:r>
          </a:p>
          <a:p>
            <a:r>
              <a:rPr lang="en-US" sz="2400" dirty="0">
                <a:solidFill>
                  <a:srgbClr val="002060"/>
                </a:solidFill>
                <a:latin typeface="Times New Roman" panose="02020603050405020304" pitchFamily="18" charset="0"/>
                <a:cs typeface="Times New Roman" panose="02020603050405020304" pitchFamily="18" charset="0"/>
              </a:rPr>
              <a:t>(2) consistency at a specified temperature.</a:t>
            </a:r>
            <a:endParaRPr lang="ar-IQ"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2465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1" y="228601"/>
            <a:ext cx="5467907" cy="46166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Variation of Consistency with Temperature</a:t>
            </a:r>
            <a:endParaRPr lang="ar-IQ"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1381266" y="773248"/>
            <a:ext cx="9667734"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consistency of any asphalt material changes as the temperature varies</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81266" y="1238325"/>
            <a:ext cx="9667734"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change in consistency of different asphalt materials may differ considerably even for the same amount of temperature change</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415386" y="2186675"/>
            <a:ext cx="9210533"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If blown </a:t>
            </a:r>
            <a:r>
              <a:rPr lang="en-US" sz="2400" dirty="0">
                <a:solidFill>
                  <a:srgbClr val="002060"/>
                </a:solidFill>
                <a:latin typeface="Times New Roman" panose="02020603050405020304" pitchFamily="18" charset="0"/>
                <a:cs typeface="Times New Roman" panose="02020603050405020304" pitchFamily="18" charset="0"/>
              </a:rPr>
              <a:t>semisolid asphalt and a sample of semisolid regular paving-grade asphalt with the same consistency at a given temperature </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418798" y="3046486"/>
            <a:ext cx="9210532"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But at the high temperatures the regular paving-grade asphalt is much softer than the blown asphalt</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393776" y="3877483"/>
            <a:ext cx="9372600"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This property of asphalt materials is known as </a:t>
            </a:r>
            <a:r>
              <a:rPr lang="en-US" sz="2400" i="1" u="sng" dirty="0">
                <a:solidFill>
                  <a:srgbClr val="A81F04"/>
                </a:solidFill>
                <a:latin typeface="Times New Roman" panose="02020603050405020304" pitchFamily="18" charset="0"/>
                <a:cs typeface="Times New Roman" panose="02020603050405020304" pitchFamily="18" charset="0"/>
              </a:rPr>
              <a:t>temperature susceptibility</a:t>
            </a:r>
            <a:endParaRPr lang="ar-IQ" sz="2400" i="1" u="sng" dirty="0">
              <a:solidFill>
                <a:srgbClr val="A81F04"/>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441544" y="4572001"/>
            <a:ext cx="5056384" cy="46166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Consistency at a Specified Temperature</a:t>
            </a:r>
            <a:endParaRPr lang="ar-IQ" sz="2400" dirty="0">
              <a:latin typeface="Times New Roman" panose="02020603050405020304" pitchFamily="18" charset="0"/>
              <a:cs typeface="Times New Roman" panose="02020603050405020304" pitchFamily="18" charset="0"/>
            </a:endParaRPr>
          </a:p>
        </p:txBody>
      </p:sp>
      <p:sp>
        <p:nvSpPr>
          <p:cNvPr id="12" name="Rectangle 11"/>
          <p:cNvSpPr/>
          <p:nvPr/>
        </p:nvSpPr>
        <p:spPr>
          <a:xfrm>
            <a:off x="1405150" y="5410201"/>
            <a:ext cx="964385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It is </a:t>
            </a:r>
            <a:r>
              <a:rPr lang="en-US" sz="2400" dirty="0">
                <a:solidFill>
                  <a:srgbClr val="002060"/>
                </a:solidFill>
                <a:latin typeface="Times New Roman" panose="02020603050405020304" pitchFamily="18" charset="0"/>
                <a:cs typeface="Times New Roman" panose="02020603050405020304" pitchFamily="18" charset="0"/>
              </a:rPr>
              <a:t>essential </a:t>
            </a:r>
            <a:r>
              <a:rPr lang="en-US" sz="2400" dirty="0">
                <a:solidFill>
                  <a:srgbClr val="002060"/>
                </a:solidFill>
                <a:latin typeface="Times New Roman" panose="02020603050405020304" pitchFamily="18" charset="0"/>
                <a:cs typeface="Times New Roman" panose="02020603050405020304" pitchFamily="18" charset="0"/>
              </a:rPr>
              <a:t>that when the consistency of an asphalt material is given, the associated temperature also should be given.</a:t>
            </a:r>
            <a:endParaRPr lang="ar-IQ"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454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1" y="152401"/>
            <a:ext cx="4990597"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Aging and Temperature Sustainability</a:t>
            </a:r>
            <a:endParaRPr lang="ar-IQ" sz="2400" b="1" i="1" dirty="0">
              <a:solidFill>
                <a:srgbClr val="002060"/>
              </a:solidFill>
            </a:endParaRPr>
          </a:p>
        </p:txBody>
      </p:sp>
      <p:sp>
        <p:nvSpPr>
          <p:cNvPr id="6" name="Rectangle 5"/>
          <p:cNvSpPr/>
          <p:nvPr/>
        </p:nvSpPr>
        <p:spPr>
          <a:xfrm>
            <a:off x="1295400" y="914400"/>
            <a:ext cx="9753600" cy="1569660"/>
          </a:xfrm>
          <a:prstGeom prst="rect">
            <a:avLst/>
          </a:prstGeom>
        </p:spPr>
        <p:txBody>
          <a:bodyPr wrap="square">
            <a:spAutoFit/>
          </a:bodyPr>
          <a:lstStyle/>
          <a:p>
            <a:r>
              <a:rPr lang="en-US" sz="2400" i="1" u="sng" dirty="0">
                <a:solidFill>
                  <a:srgbClr val="A81F04"/>
                </a:solidFill>
                <a:latin typeface="Times New Roman" panose="02020603050405020304" pitchFamily="18" charset="0"/>
                <a:cs typeface="Times New Roman" panose="02020603050405020304" pitchFamily="18" charset="0"/>
              </a:rPr>
              <a:t>Weathering</a:t>
            </a:r>
            <a:r>
              <a:rPr lang="en-US" sz="2400" i="1" dirty="0">
                <a:latin typeface="Times New Roman" panose="02020603050405020304" pitchFamily="18" charset="0"/>
                <a:cs typeface="Times New Roman" panose="02020603050405020304" pitchFamily="18" charset="0"/>
              </a:rPr>
              <a:t> : </a:t>
            </a:r>
            <a:r>
              <a:rPr lang="en-US" sz="2400" dirty="0">
                <a:solidFill>
                  <a:srgbClr val="002060"/>
                </a:solidFill>
                <a:latin typeface="Times New Roman" panose="02020603050405020304" pitchFamily="18" charset="0"/>
                <a:cs typeface="Times New Roman" panose="02020603050405020304" pitchFamily="18" charset="0"/>
              </a:rPr>
              <a:t>is the natural deterioration gradually takes place to asphalt materials caused by chemical and physical reaction as a result of the exposure of the asphalt materials to environmental elements, due to which the materials lose their plasticity and become brittle.</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5400" y="2667001"/>
            <a:ext cx="9753600" cy="461665"/>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weathering </a:t>
            </a:r>
            <a:r>
              <a:rPr lang="en-US" sz="2400" dirty="0">
                <a:latin typeface="Times New Roman" panose="02020603050405020304" pitchFamily="18" charset="0"/>
                <a:cs typeface="Times New Roman" panose="02020603050405020304" pitchFamily="18" charset="0"/>
              </a:rPr>
              <a:t>must be minimized </a:t>
            </a:r>
            <a:r>
              <a:rPr lang="en-US" sz="2400" dirty="0">
                <a:latin typeface="Times New Roman" panose="02020603050405020304" pitchFamily="18" charset="0"/>
                <a:cs typeface="Times New Roman" panose="02020603050405020304" pitchFamily="18" charset="0"/>
              </a:rPr>
              <a:t>to make asphalt act successfully for paving.</a:t>
            </a:r>
            <a:endParaRPr lang="ar-IQ"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1295400" y="3267797"/>
            <a:ext cx="8534400" cy="461665"/>
          </a:xfrm>
          <a:prstGeom prst="rect">
            <a:avLst/>
          </a:prstGeom>
        </p:spPr>
        <p:txBody>
          <a:bodyPr wrap="square">
            <a:spAutoFit/>
          </a:bodyPr>
          <a:lstStyle/>
          <a:p>
            <a:r>
              <a:rPr lang="en-US" sz="2400" i="1" u="sng" dirty="0">
                <a:solidFill>
                  <a:srgbClr val="A81F04"/>
                </a:solidFill>
                <a:latin typeface="Times New Roman" panose="02020603050405020304" pitchFamily="18" charset="0"/>
                <a:cs typeface="Times New Roman" panose="02020603050405020304" pitchFamily="18" charset="0"/>
              </a:rPr>
              <a:t>Durability:</a:t>
            </a:r>
            <a:r>
              <a:rPr lang="en-US" sz="2400" i="1" dirty="0">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the ability of an asphalt material to resist weathering</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506087" y="5082864"/>
            <a:ext cx="495300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800" dirty="0">
                <a:solidFill>
                  <a:srgbClr val="0070C0"/>
                </a:solidFill>
                <a:latin typeface="Times New Roman" panose="02020603050405020304" pitchFamily="18" charset="0"/>
                <a:cs typeface="Times New Roman" panose="02020603050405020304" pitchFamily="18" charset="0"/>
              </a:rPr>
              <a:t>factors that influence weathering</a:t>
            </a:r>
            <a:endParaRPr lang="ar-IQ" sz="2800" dirty="0">
              <a:solidFill>
                <a:srgbClr val="0070C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7391401" y="3988855"/>
            <a:ext cx="138685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oxidation</a:t>
            </a:r>
            <a:endParaRPr lang="ar-IQ" sz="2400" b="1" i="1" dirty="0">
              <a:solidFill>
                <a:srgbClr val="002060"/>
              </a:solidFill>
            </a:endParaRPr>
          </a:p>
        </p:txBody>
      </p:sp>
      <p:sp>
        <p:nvSpPr>
          <p:cNvPr id="12" name="Rectangle 11"/>
          <p:cNvSpPr/>
          <p:nvPr/>
        </p:nvSpPr>
        <p:spPr>
          <a:xfrm>
            <a:off x="7381164" y="4621200"/>
            <a:ext cx="1845890"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volatilization</a:t>
            </a:r>
            <a:endParaRPr lang="ar-IQ" sz="2400" b="1" i="1" dirty="0">
              <a:solidFill>
                <a:srgbClr val="002060"/>
              </a:solidFill>
            </a:endParaRPr>
          </a:p>
        </p:txBody>
      </p:sp>
      <p:sp>
        <p:nvSpPr>
          <p:cNvPr id="13" name="Rectangle 12"/>
          <p:cNvSpPr/>
          <p:nvPr/>
        </p:nvSpPr>
        <p:spPr>
          <a:xfrm>
            <a:off x="7391401" y="5486401"/>
            <a:ext cx="179940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temperature</a:t>
            </a:r>
            <a:endParaRPr lang="ar-IQ" sz="2400" b="1" i="1" dirty="0">
              <a:solidFill>
                <a:srgbClr val="002060"/>
              </a:solidFill>
            </a:endParaRPr>
          </a:p>
        </p:txBody>
      </p:sp>
      <p:sp>
        <p:nvSpPr>
          <p:cNvPr id="14" name="Rectangle 13"/>
          <p:cNvSpPr/>
          <p:nvPr/>
        </p:nvSpPr>
        <p:spPr>
          <a:xfrm>
            <a:off x="7391401" y="6251521"/>
            <a:ext cx="287418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exposed surface area</a:t>
            </a:r>
            <a:endParaRPr lang="ar-IQ" sz="2400" b="1" i="1" dirty="0">
              <a:solidFill>
                <a:srgbClr val="002060"/>
              </a:solidFill>
            </a:endParaRPr>
          </a:p>
        </p:txBody>
      </p:sp>
    </p:spTree>
    <p:extLst>
      <p:ext uri="{BB962C8B-B14F-4D97-AF65-F5344CB8AC3E}">
        <p14:creationId xmlns:p14="http://schemas.microsoft.com/office/powerpoint/2010/main" val="244506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609601"/>
            <a:ext cx="975360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Is </a:t>
            </a:r>
            <a:r>
              <a:rPr lang="en-US" sz="2400" dirty="0">
                <a:solidFill>
                  <a:srgbClr val="002060"/>
                </a:solidFill>
                <a:latin typeface="Times New Roman" panose="02020603050405020304" pitchFamily="18" charset="0"/>
                <a:cs typeface="Times New Roman" panose="02020603050405020304" pitchFamily="18" charset="0"/>
              </a:rPr>
              <a:t>the chemical reaction that takes place when the asphalt material is attacked by oxygen in the air causes gradual hardening (loss of the plasticity)</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27246" y="71736"/>
            <a:ext cx="138685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oxidation</a:t>
            </a:r>
            <a:endParaRPr lang="ar-IQ" sz="2400" b="1" i="1" dirty="0">
              <a:solidFill>
                <a:srgbClr val="002060"/>
              </a:solidFill>
            </a:endParaRPr>
          </a:p>
        </p:txBody>
      </p:sp>
      <p:sp>
        <p:nvSpPr>
          <p:cNvPr id="6" name="Rectangle 5"/>
          <p:cNvSpPr/>
          <p:nvPr/>
        </p:nvSpPr>
        <p:spPr>
          <a:xfrm>
            <a:off x="1327245" y="2362201"/>
            <a:ext cx="9721755"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Is the evaporation of the lighter hydrocarbons from the asphalt material. causes the loss of the plastic characteristics of the asphalt material.</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327245" y="1752601"/>
            <a:ext cx="1845890"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volatilization</a:t>
            </a:r>
            <a:endParaRPr lang="ar-IQ" sz="2400" b="1" i="1" dirty="0">
              <a:solidFill>
                <a:srgbClr val="002060"/>
              </a:solidFill>
            </a:endParaRPr>
          </a:p>
        </p:txBody>
      </p:sp>
      <p:sp>
        <p:nvSpPr>
          <p:cNvPr id="9" name="Rectangle 8"/>
          <p:cNvSpPr/>
          <p:nvPr/>
        </p:nvSpPr>
        <p:spPr>
          <a:xfrm>
            <a:off x="1327246" y="3352801"/>
            <a:ext cx="179940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temperature</a:t>
            </a:r>
            <a:endParaRPr lang="ar-IQ" sz="2400" b="1" i="1" dirty="0">
              <a:solidFill>
                <a:srgbClr val="002060"/>
              </a:solidFill>
            </a:endParaRPr>
          </a:p>
        </p:txBody>
      </p:sp>
      <p:sp>
        <p:nvSpPr>
          <p:cNvPr id="10" name="Rectangle 9"/>
          <p:cNvSpPr/>
          <p:nvPr/>
        </p:nvSpPr>
        <p:spPr>
          <a:xfrm>
            <a:off x="1269244" y="4038601"/>
            <a:ext cx="9721756"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temperature has a significant effect on the rate of oxidation and volatilization</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276068" y="4953000"/>
            <a:ext cx="9753598" cy="1569660"/>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relationship between temperature increase and increases in rates of oxidation and volatilization is not linear. The rate of organic and physical reactions in the asphalt material approximately doubles for each 10C (50F) increase in temperature.</a:t>
            </a:r>
            <a:endParaRPr lang="ar-IQ"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938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1" y="152401"/>
            <a:ext cx="287418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b="1" i="1" dirty="0">
                <a:solidFill>
                  <a:srgbClr val="002060"/>
                </a:solidFill>
              </a:rPr>
              <a:t>exposed surface area</a:t>
            </a:r>
            <a:endParaRPr lang="ar-IQ" sz="2400" b="1" i="1" dirty="0">
              <a:solidFill>
                <a:srgbClr val="002060"/>
              </a:solidFill>
            </a:endParaRPr>
          </a:p>
        </p:txBody>
      </p:sp>
      <p:sp>
        <p:nvSpPr>
          <p:cNvPr id="5" name="Rectangle 4"/>
          <p:cNvSpPr/>
          <p:nvPr/>
        </p:nvSpPr>
        <p:spPr>
          <a:xfrm>
            <a:off x="1371600" y="838201"/>
            <a:ext cx="914400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exposed surface of the material also influences its rate of oxidation and volatilization</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71600" y="1676401"/>
            <a:ext cx="9525000" cy="830997"/>
          </a:xfrm>
          <a:prstGeom prst="rect">
            <a:avLst/>
          </a:prstGeom>
        </p:spPr>
        <p:txBody>
          <a:bodyPr wrap="square">
            <a:spAutoFit/>
          </a:bodyPr>
          <a:lstStyle/>
          <a:p>
            <a:r>
              <a:rPr lang="en-US" sz="2400" i="1" u="sng" dirty="0">
                <a:solidFill>
                  <a:srgbClr val="C00000"/>
                </a:solidFill>
                <a:latin typeface="Times New Roman" panose="02020603050405020304" pitchFamily="18" charset="0"/>
                <a:cs typeface="Times New Roman" panose="02020603050405020304" pitchFamily="18" charset="0"/>
              </a:rPr>
              <a:t>direct</a:t>
            </a:r>
            <a:r>
              <a:rPr lang="en-US" sz="2400" dirty="0">
                <a:solidFill>
                  <a:srgbClr val="002060"/>
                </a:solidFill>
                <a:latin typeface="Times New Roman" panose="02020603050405020304" pitchFamily="18" charset="0"/>
                <a:cs typeface="Times New Roman" panose="02020603050405020304" pitchFamily="18" charset="0"/>
              </a:rPr>
              <a:t> relationship between surface area and rate of oxygen absorption and loss due to evaporation in grams/cm3/minute</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371600" y="2667001"/>
            <a:ext cx="9525000" cy="830997"/>
          </a:xfrm>
          <a:prstGeom prst="rect">
            <a:avLst/>
          </a:prstGeom>
        </p:spPr>
        <p:txBody>
          <a:bodyPr wrap="square">
            <a:spAutoFit/>
          </a:bodyPr>
          <a:lstStyle/>
          <a:p>
            <a:r>
              <a:rPr lang="en-US" sz="2400" i="1" u="sng" dirty="0">
                <a:solidFill>
                  <a:srgbClr val="C00000"/>
                </a:solidFill>
                <a:latin typeface="Times New Roman" panose="02020603050405020304" pitchFamily="18" charset="0"/>
                <a:cs typeface="Times New Roman" panose="02020603050405020304" pitchFamily="18" charset="0"/>
              </a:rPr>
              <a:t>inverse</a:t>
            </a:r>
            <a:r>
              <a:rPr lang="en-US" sz="2400" dirty="0">
                <a:solidFill>
                  <a:srgbClr val="002060"/>
                </a:solidFill>
                <a:latin typeface="Times New Roman" panose="02020603050405020304" pitchFamily="18" charset="0"/>
                <a:cs typeface="Times New Roman" panose="02020603050405020304" pitchFamily="18" charset="0"/>
              </a:rPr>
              <a:t> relationship exists between volume and rate of oxidation and volatilization.</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71600" y="3581401"/>
            <a:ext cx="952500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rate of hardening is directly proportional to the ratio of the surface area to the volume.</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71600" y="4648200"/>
            <a:ext cx="9525000" cy="1569660"/>
          </a:xfrm>
          <a:prstGeom prst="rect">
            <a:avLst/>
          </a:prstGeom>
        </p:spPr>
        <p:txBody>
          <a:bodyPr wrap="square">
            <a:spAutoFit/>
          </a:bodyPr>
          <a:lstStyle/>
          <a:p>
            <a:r>
              <a:rPr lang="en-US" sz="2400" i="1" dirty="0">
                <a:solidFill>
                  <a:srgbClr val="C00000"/>
                </a:solidFill>
                <a:latin typeface="Times New Roman" panose="02020603050405020304" pitchFamily="18" charset="0"/>
                <a:cs typeface="Times New Roman" panose="02020603050405020304" pitchFamily="18" charset="0"/>
              </a:rPr>
              <a:t>This fact is taken into consideration when asphalt concrete mixes are designed for pavement construction in that the air voids are kept to the practicable minimum required for stability to reduce the area exposed to oxidation.</a:t>
            </a:r>
            <a:endParaRPr lang="ar-IQ" sz="24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863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152401"/>
            <a:ext cx="1969322"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Rate of curing</a:t>
            </a:r>
          </a:p>
        </p:txBody>
      </p:sp>
      <p:sp>
        <p:nvSpPr>
          <p:cNvPr id="5" name="Rectangle 4"/>
          <p:cNvSpPr/>
          <p:nvPr/>
        </p:nvSpPr>
        <p:spPr>
          <a:xfrm>
            <a:off x="1295400" y="838201"/>
            <a:ext cx="9677400" cy="830997"/>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Curing is defined as the process through which an asphalt material increases its consistency as it loses solvent by evaporation.</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447801" y="1828801"/>
            <a:ext cx="3657599"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dirty="0">
                <a:solidFill>
                  <a:srgbClr val="0070C0"/>
                </a:solidFill>
                <a:latin typeface="Times New Roman" panose="02020603050405020304" pitchFamily="18" charset="0"/>
                <a:cs typeface="Times New Roman" panose="02020603050405020304" pitchFamily="18" charset="0"/>
              </a:rPr>
              <a:t>Rate of Curing of Cutbacks</a:t>
            </a:r>
            <a:endParaRPr lang="ar-IQ" sz="2400" dirty="0">
              <a:solidFill>
                <a:srgbClr val="0070C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5400" y="2315402"/>
            <a:ext cx="96774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rate of curing of any cutback asphalt material depends on the distillate used</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198728" y="2789029"/>
            <a:ext cx="9850272"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rate of curing indicates the time that should elapse before a cutback will attain a consistency that is thick enough for the binder to perform satisfactorily.</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295400" y="3659833"/>
            <a:ext cx="9677400" cy="461665"/>
          </a:xfrm>
          <a:prstGeom prst="rect">
            <a:avLst/>
          </a:prstGeom>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The rate of curing is affected by both </a:t>
            </a:r>
            <a:r>
              <a:rPr lang="en-US" sz="2400" i="1" u="sng" dirty="0">
                <a:solidFill>
                  <a:srgbClr val="C00000"/>
                </a:solidFill>
                <a:latin typeface="Times New Roman" panose="02020603050405020304" pitchFamily="18" charset="0"/>
                <a:cs typeface="Times New Roman" panose="02020603050405020304" pitchFamily="18" charset="0"/>
              </a:rPr>
              <a:t>inherent</a:t>
            </a:r>
            <a:r>
              <a:rPr lang="en-US" sz="2400" dirty="0">
                <a:solidFill>
                  <a:srgbClr val="002060"/>
                </a:solidFill>
                <a:latin typeface="Times New Roman" panose="02020603050405020304" pitchFamily="18" charset="0"/>
                <a:cs typeface="Times New Roman" panose="02020603050405020304" pitchFamily="18" charset="0"/>
              </a:rPr>
              <a:t> and </a:t>
            </a:r>
            <a:r>
              <a:rPr lang="en-US" sz="2400" i="1" u="sng" dirty="0">
                <a:solidFill>
                  <a:srgbClr val="C00000"/>
                </a:solidFill>
                <a:latin typeface="Times New Roman" panose="02020603050405020304" pitchFamily="18" charset="0"/>
                <a:cs typeface="Times New Roman" panose="02020603050405020304" pitchFamily="18" charset="0"/>
              </a:rPr>
              <a:t>external</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factors. </a:t>
            </a:r>
            <a:endParaRPr lang="ar-IQ" sz="2400" dirty="0">
              <a:solidFill>
                <a:srgbClr val="00206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427328" y="4548412"/>
            <a:ext cx="3930884" cy="461665"/>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The important inherent </a:t>
            </a:r>
            <a:r>
              <a:rPr lang="en-US" sz="2400" dirty="0">
                <a:solidFill>
                  <a:srgbClr val="A81F04"/>
                </a:solidFill>
                <a:latin typeface="Times New Roman" panose="02020603050405020304" pitchFamily="18" charset="0"/>
                <a:cs typeface="Times New Roman" panose="02020603050405020304" pitchFamily="18" charset="0"/>
              </a:rPr>
              <a:t>factors</a:t>
            </a:r>
            <a:endParaRPr lang="ar-IQ" sz="2400" dirty="0">
              <a:solidFill>
                <a:srgbClr val="A81F04"/>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427328" y="6372255"/>
            <a:ext cx="3507082" cy="4001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000" dirty="0">
                <a:latin typeface="Times New Roman" panose="02020603050405020304" pitchFamily="18" charset="0"/>
                <a:cs typeface="Times New Roman" panose="02020603050405020304" pitchFamily="18" charset="0"/>
              </a:rPr>
              <a:t>Consistency </a:t>
            </a:r>
            <a:r>
              <a:rPr lang="en-US" sz="2000" dirty="0">
                <a:latin typeface="Times New Roman" panose="02020603050405020304" pitchFamily="18" charset="0"/>
                <a:cs typeface="Times New Roman" panose="02020603050405020304" pitchFamily="18" charset="0"/>
              </a:rPr>
              <a:t>of the base material</a:t>
            </a:r>
            <a:endParaRPr lang="ar-IQ" sz="2000" dirty="0">
              <a:latin typeface="Times New Roman" panose="02020603050405020304" pitchFamily="18" charset="0"/>
              <a:cs typeface="Times New Roman" panose="02020603050405020304" pitchFamily="18" charset="0"/>
            </a:endParaRPr>
          </a:p>
        </p:txBody>
      </p:sp>
      <p:sp>
        <p:nvSpPr>
          <p:cNvPr id="12" name="Rectangle 11"/>
          <p:cNvSpPr/>
          <p:nvPr/>
        </p:nvSpPr>
        <p:spPr>
          <a:xfrm>
            <a:off x="1454119" y="5217880"/>
            <a:ext cx="2588144" cy="40011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000" dirty="0">
                <a:latin typeface="Times New Roman" panose="02020603050405020304" pitchFamily="18" charset="0"/>
                <a:cs typeface="Times New Roman" panose="02020603050405020304" pitchFamily="18" charset="0"/>
              </a:rPr>
              <a:t>Volatility of the solvent</a:t>
            </a:r>
          </a:p>
        </p:txBody>
      </p:sp>
      <p:sp>
        <p:nvSpPr>
          <p:cNvPr id="13" name="Rectangle 12"/>
          <p:cNvSpPr/>
          <p:nvPr/>
        </p:nvSpPr>
        <p:spPr>
          <a:xfrm>
            <a:off x="1427328" y="5807683"/>
            <a:ext cx="3661580" cy="40011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000" dirty="0">
                <a:latin typeface="Times New Roman" panose="02020603050405020304" pitchFamily="18" charset="0"/>
                <a:cs typeface="Times New Roman" panose="02020603050405020304" pitchFamily="18" charset="0"/>
              </a:rPr>
              <a:t>Quantity of solvent in the cutback</a:t>
            </a:r>
          </a:p>
        </p:txBody>
      </p:sp>
      <p:sp>
        <p:nvSpPr>
          <p:cNvPr id="14" name="Rectangle 13"/>
          <p:cNvSpPr/>
          <p:nvPr/>
        </p:nvSpPr>
        <p:spPr>
          <a:xfrm>
            <a:off x="6858001" y="4548412"/>
            <a:ext cx="3913251" cy="461665"/>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sz="2400" dirty="0">
                <a:solidFill>
                  <a:srgbClr val="A81F04"/>
                </a:solidFill>
                <a:latin typeface="Times New Roman" panose="02020603050405020304" pitchFamily="18" charset="0"/>
                <a:cs typeface="Times New Roman" panose="02020603050405020304" pitchFamily="18" charset="0"/>
              </a:rPr>
              <a:t>The important external factors</a:t>
            </a:r>
            <a:endParaRPr lang="ar-IQ" sz="2400" dirty="0">
              <a:solidFill>
                <a:srgbClr val="A81F04"/>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6858000" y="6372255"/>
            <a:ext cx="4106308" cy="40011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000" dirty="0">
                <a:latin typeface="Times New Roman" panose="02020603050405020304" pitchFamily="18" charset="0"/>
                <a:cs typeface="Times New Roman" panose="02020603050405020304" pitchFamily="18" charset="0"/>
              </a:rPr>
              <a:t>Wind </a:t>
            </a:r>
            <a:r>
              <a:rPr lang="en-US" sz="2000" dirty="0">
                <a:latin typeface="Times New Roman" panose="02020603050405020304" pitchFamily="18" charset="0"/>
                <a:cs typeface="Times New Roman" panose="02020603050405020304" pitchFamily="18" charset="0"/>
              </a:rPr>
              <a:t>velocity across exposed surface</a:t>
            </a:r>
            <a:endParaRPr lang="ar-IQ" sz="2000" dirty="0">
              <a:latin typeface="Times New Roman" panose="02020603050405020304" pitchFamily="18" charset="0"/>
              <a:cs typeface="Times New Roman" panose="02020603050405020304" pitchFamily="18" charset="0"/>
            </a:endParaRPr>
          </a:p>
        </p:txBody>
      </p:sp>
      <p:sp>
        <p:nvSpPr>
          <p:cNvPr id="16" name="Rectangle 15"/>
          <p:cNvSpPr/>
          <p:nvPr/>
        </p:nvSpPr>
        <p:spPr>
          <a:xfrm>
            <a:off x="6867705" y="5217880"/>
            <a:ext cx="1589526" cy="40011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000" dirty="0">
                <a:latin typeface="Times New Roman" panose="02020603050405020304" pitchFamily="18" charset="0"/>
                <a:cs typeface="Times New Roman" panose="02020603050405020304" pitchFamily="18" charset="0"/>
              </a:rPr>
              <a:t>Temperature</a:t>
            </a:r>
          </a:p>
        </p:txBody>
      </p:sp>
      <p:sp>
        <p:nvSpPr>
          <p:cNvPr id="17" name="Rectangle 16"/>
          <p:cNvSpPr/>
          <p:nvPr/>
        </p:nvSpPr>
        <p:spPr>
          <a:xfrm>
            <a:off x="6845491" y="5798881"/>
            <a:ext cx="3669917" cy="40011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000" dirty="0">
                <a:latin typeface="Times New Roman" panose="02020603050405020304" pitchFamily="18" charset="0"/>
                <a:cs typeface="Times New Roman" panose="02020603050405020304" pitchFamily="18" charset="0"/>
              </a:rPr>
              <a:t>Ratio of surface area to volume</a:t>
            </a:r>
          </a:p>
        </p:txBody>
      </p:sp>
    </p:spTree>
    <p:extLst>
      <p:ext uri="{BB962C8B-B14F-4D97-AF65-F5344CB8AC3E}">
        <p14:creationId xmlns:p14="http://schemas.microsoft.com/office/powerpoint/2010/main" val="91722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304801"/>
            <a:ext cx="5010346"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dirty="0">
                <a:solidFill>
                  <a:srgbClr val="0070C0"/>
                </a:solidFill>
                <a:latin typeface="Times New Roman" panose="02020603050405020304" pitchFamily="18" charset="0"/>
                <a:cs typeface="Times New Roman" panose="02020603050405020304" pitchFamily="18" charset="0"/>
              </a:rPr>
              <a:t>Rate of Curing for Emulsified Asphalts</a:t>
            </a:r>
            <a:endParaRPr lang="ar-IQ" sz="2400" dirty="0">
              <a:solidFill>
                <a:srgbClr val="0070C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295400" y="887217"/>
            <a:ext cx="96774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depend on the rate at which the water evaporates from the mixture.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95400" y="2054340"/>
            <a:ext cx="96774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When weather conditions include high humidity, low temperature, or rainfall immediately following the application of the emulsion, its ability to properly cure is affected adversely.</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5400" y="1323497"/>
            <a:ext cx="96774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When weather conditions are favorable, the water is displaced relatively rapidly, and so curing progresses rapidly</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05636" y="3305890"/>
            <a:ext cx="93726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 A major advantage of </a:t>
            </a:r>
            <a:r>
              <a:rPr lang="en-US" sz="2000" i="1" u="sng" dirty="0">
                <a:solidFill>
                  <a:srgbClr val="A81F04"/>
                </a:solidFill>
                <a:latin typeface="Times New Roman" panose="02020603050405020304" pitchFamily="18" charset="0"/>
                <a:cs typeface="Times New Roman" panose="02020603050405020304" pitchFamily="18" charset="0"/>
              </a:rPr>
              <a:t>cationic emulsions </a:t>
            </a:r>
            <a:r>
              <a:rPr lang="en-US" sz="2000" dirty="0">
                <a:solidFill>
                  <a:srgbClr val="002060"/>
                </a:solidFill>
                <a:latin typeface="Times New Roman" panose="02020603050405020304" pitchFamily="18" charset="0"/>
                <a:cs typeface="Times New Roman" panose="02020603050405020304" pitchFamily="18" charset="0"/>
              </a:rPr>
              <a:t>is that they release their water more readily.</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295400" y="2905780"/>
            <a:ext cx="96774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effect of surface and weather conditions on is more critical for anionic emulsions,</a:t>
            </a:r>
          </a:p>
        </p:txBody>
      </p:sp>
      <p:sp>
        <p:nvSpPr>
          <p:cNvPr id="10" name="Rectangle 9"/>
          <p:cNvSpPr/>
          <p:nvPr/>
        </p:nvSpPr>
        <p:spPr>
          <a:xfrm>
            <a:off x="1195316" y="3886201"/>
            <a:ext cx="354545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Resistance to water action</a:t>
            </a:r>
            <a:endParaRPr lang="ar-IQ" sz="2400" b="1" i="1" dirty="0">
              <a:solidFill>
                <a:srgbClr val="002060"/>
              </a:solidFill>
            </a:endParaRPr>
          </a:p>
        </p:txBody>
      </p:sp>
      <p:sp>
        <p:nvSpPr>
          <p:cNvPr id="11" name="Rectangle 10"/>
          <p:cNvSpPr/>
          <p:nvPr/>
        </p:nvSpPr>
        <p:spPr>
          <a:xfrm>
            <a:off x="1191336" y="4495800"/>
            <a:ext cx="96012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asphalt </a:t>
            </a:r>
            <a:r>
              <a:rPr lang="en-US" sz="2000" dirty="0">
                <a:solidFill>
                  <a:srgbClr val="002060"/>
                </a:solidFill>
                <a:latin typeface="Times New Roman" panose="02020603050405020304" pitchFamily="18" charset="0"/>
                <a:cs typeface="Times New Roman" panose="02020603050405020304" pitchFamily="18" charset="0"/>
              </a:rPr>
              <a:t>must </a:t>
            </a:r>
            <a:r>
              <a:rPr lang="en-US" sz="2000" dirty="0">
                <a:solidFill>
                  <a:srgbClr val="002060"/>
                </a:solidFill>
                <a:latin typeface="Times New Roman" panose="02020603050405020304" pitchFamily="18" charset="0"/>
                <a:cs typeface="Times New Roman" panose="02020603050405020304" pitchFamily="18" charset="0"/>
              </a:rPr>
              <a:t>sustain its ability to adhere to the aggregates even in the presence of water</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295400" y="4932304"/>
            <a:ext cx="96012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In hot-mix, hot-laid asphalt concrete, where the aggregates are thoroughly dried before mixing, stripping does not normally occur and so no preventive action is usually taken.</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295401" y="5791200"/>
            <a:ext cx="9324833"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When water is added to a hot-mix, cold-laid asphalt concrete, commercial antistrip additives usually are added to improve the asphalt’s ability to adhere to the aggregates.</a:t>
            </a:r>
            <a:endParaRPr lang="ar-IQ"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235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4202" y="152401"/>
            <a:ext cx="5437707" cy="58477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3200" b="1" dirty="0">
                <a:solidFill>
                  <a:srgbClr val="FF0000"/>
                </a:solidFill>
                <a:latin typeface="Times New Roman" panose="02020603050405020304" pitchFamily="18" charset="0"/>
                <a:cs typeface="Times New Roman" panose="02020603050405020304" pitchFamily="18" charset="0"/>
              </a:rPr>
              <a:t>BITUMINOUS MATERIALS</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308102" y="1029195"/>
            <a:ext cx="4931735" cy="400110"/>
          </a:xfrm>
          <a:prstGeom prst="rect">
            <a:avLst/>
          </a:prstGeom>
        </p:spPr>
        <p:txBody>
          <a:bodyPr wrap="none">
            <a:spAutoFit/>
          </a:bodyPr>
          <a:lstStyle/>
          <a:p>
            <a:r>
              <a:rPr lang="en-US" sz="2000" b="1" dirty="0">
                <a:solidFill>
                  <a:srgbClr val="002060"/>
                </a:solidFill>
                <a:latin typeface="Times New Roman" panose="02020603050405020304" pitchFamily="18" charset="0"/>
                <a:cs typeface="Times New Roman" panose="02020603050405020304" pitchFamily="18" charset="0"/>
              </a:rPr>
              <a:t>There are different types of paving binders </a:t>
            </a:r>
            <a:endParaRPr lang="ar-IQ" sz="2000" b="1" dirty="0">
              <a:solidFill>
                <a:srgbClr val="002060"/>
              </a:solidFill>
            </a:endParaRPr>
          </a:p>
        </p:txBody>
      </p:sp>
      <p:sp>
        <p:nvSpPr>
          <p:cNvPr id="4" name="Rectangle 3"/>
          <p:cNvSpPr/>
          <p:nvPr/>
        </p:nvSpPr>
        <p:spPr>
          <a:xfrm>
            <a:off x="1308101" y="1597231"/>
            <a:ext cx="7604967" cy="400110"/>
          </a:xfrm>
          <a:prstGeom prst="rect">
            <a:avLst/>
          </a:prstGeom>
        </p:spPr>
        <p:txBody>
          <a:bodyPr wrap="none">
            <a:spAutoFit/>
          </a:bodyPr>
          <a:lstStyle/>
          <a:p>
            <a:r>
              <a:rPr lang="en-US" sz="2000" b="1" i="1" u="sng" dirty="0">
                <a:solidFill>
                  <a:srgbClr val="A81F04"/>
                </a:solidFill>
                <a:latin typeface="Times New Roman" panose="02020603050405020304" pitchFamily="18" charset="0"/>
                <a:cs typeface="Times New Roman" panose="02020603050405020304" pitchFamily="18" charset="0"/>
              </a:rPr>
              <a:t>Binder:</a:t>
            </a:r>
            <a:r>
              <a:rPr lang="en-US" sz="2000" b="1" dirty="0">
                <a:solidFill>
                  <a:srgbClr val="002060"/>
                </a:solidFill>
                <a:latin typeface="Times New Roman" panose="02020603050405020304" pitchFamily="18" charset="0"/>
                <a:cs typeface="Times New Roman" panose="02020603050405020304" pitchFamily="18" charset="0"/>
              </a:rPr>
              <a:t> </a:t>
            </a:r>
            <a:r>
              <a:rPr lang="en-US" sz="2000" dirty="0">
                <a:solidFill>
                  <a:srgbClr val="A81F04"/>
                </a:solidFill>
                <a:latin typeface="Times New Roman" panose="02020603050405020304" pitchFamily="18" charset="0"/>
                <a:cs typeface="Times New Roman" panose="02020603050405020304" pitchFamily="18" charset="0"/>
              </a:rPr>
              <a:t>is the material that is used to bind other components of the mix</a:t>
            </a:r>
            <a:r>
              <a:rPr lang="en-US" sz="2000" dirty="0">
                <a:solidFill>
                  <a:srgbClr val="002060"/>
                </a:solidFill>
                <a:latin typeface="Times New Roman" panose="02020603050405020304" pitchFamily="18" charset="0"/>
                <a:cs typeface="Times New Roman" panose="02020603050405020304" pitchFamily="18" charset="0"/>
              </a:rPr>
              <a:t> </a:t>
            </a:r>
            <a:endParaRPr lang="ar-IQ" sz="2000" dirty="0"/>
          </a:p>
        </p:txBody>
      </p:sp>
      <p:sp>
        <p:nvSpPr>
          <p:cNvPr id="5" name="Rectangle 4"/>
          <p:cNvSpPr/>
          <p:nvPr/>
        </p:nvSpPr>
        <p:spPr>
          <a:xfrm>
            <a:off x="1314535" y="1997341"/>
            <a:ext cx="5237331" cy="369332"/>
          </a:xfrm>
          <a:prstGeom prst="rect">
            <a:avLst/>
          </a:prstGeom>
        </p:spPr>
        <p:txBody>
          <a:bodyPr wrap="none">
            <a:spAutoFit/>
          </a:bodyPr>
          <a:lstStyle/>
          <a:p>
            <a:r>
              <a:rPr lang="en-US" dirty="0">
                <a:solidFill>
                  <a:srgbClr val="A81F04"/>
                </a:solidFill>
                <a:latin typeface="Times New Roman" panose="02020603050405020304" pitchFamily="18" charset="0"/>
                <a:cs typeface="Times New Roman" panose="02020603050405020304" pitchFamily="18" charset="0"/>
              </a:rPr>
              <a:t>The binder in flexible pavement is usually the bitumen</a:t>
            </a:r>
            <a:endParaRPr lang="ar-IQ" dirty="0"/>
          </a:p>
        </p:txBody>
      </p:sp>
      <p:sp>
        <p:nvSpPr>
          <p:cNvPr id="6" name="Rectangle 5"/>
          <p:cNvSpPr/>
          <p:nvPr/>
        </p:nvSpPr>
        <p:spPr>
          <a:xfrm>
            <a:off x="1340262" y="2366673"/>
            <a:ext cx="5718232" cy="369332"/>
          </a:xfrm>
          <a:prstGeom prst="rect">
            <a:avLst/>
          </a:prstGeom>
        </p:spPr>
        <p:txBody>
          <a:bodyPr wrap="none">
            <a:spAutoFit/>
          </a:bodyPr>
          <a:lstStyle/>
          <a:p>
            <a:r>
              <a:rPr lang="en-US" dirty="0">
                <a:solidFill>
                  <a:srgbClr val="A81F04"/>
                </a:solidFill>
                <a:latin typeface="Times New Roman" panose="02020603050405020304" pitchFamily="18" charset="0"/>
                <a:cs typeface="Times New Roman" panose="02020603050405020304" pitchFamily="18" charset="0"/>
              </a:rPr>
              <a:t>The binder in rigid pavement is usually the Portland cement</a:t>
            </a:r>
            <a:endParaRPr lang="ar-IQ" dirty="0"/>
          </a:p>
        </p:txBody>
      </p:sp>
      <p:sp>
        <p:nvSpPr>
          <p:cNvPr id="7" name="Rectangle 6"/>
          <p:cNvSpPr/>
          <p:nvPr/>
        </p:nvSpPr>
        <p:spPr>
          <a:xfrm>
            <a:off x="1340263" y="2757178"/>
            <a:ext cx="8052204" cy="369332"/>
          </a:xfrm>
          <a:prstGeom prst="rect">
            <a:avLst/>
          </a:prstGeom>
        </p:spPr>
        <p:txBody>
          <a:bodyPr wrap="none">
            <a:spAutoFit/>
          </a:bodyPr>
          <a:lstStyle/>
          <a:p>
            <a:r>
              <a:rPr lang="en-US" dirty="0">
                <a:solidFill>
                  <a:srgbClr val="A81F04"/>
                </a:solidFill>
                <a:latin typeface="Times New Roman" panose="02020603050405020304" pitchFamily="18" charset="0"/>
                <a:cs typeface="Times New Roman" panose="02020603050405020304" pitchFamily="18" charset="0"/>
              </a:rPr>
              <a:t>The binder in stabilized layers under pavement can be lime, cement or any other type</a:t>
            </a:r>
            <a:endParaRPr lang="ar-IQ" dirty="0"/>
          </a:p>
        </p:txBody>
      </p:sp>
      <p:sp>
        <p:nvSpPr>
          <p:cNvPr id="8" name="Rectangle 7"/>
          <p:cNvSpPr/>
          <p:nvPr/>
        </p:nvSpPr>
        <p:spPr>
          <a:xfrm>
            <a:off x="1340262" y="3276601"/>
            <a:ext cx="9295988" cy="954107"/>
          </a:xfrm>
          <a:prstGeom prst="rect">
            <a:avLst/>
          </a:prstGeom>
        </p:spPr>
        <p:txBody>
          <a:bodyPr wrap="square">
            <a:spAutoFit/>
          </a:bodyPr>
          <a:lstStyle/>
          <a:p>
            <a:r>
              <a:rPr lang="en-US" sz="2000" b="1" i="1" u="sng" dirty="0">
                <a:solidFill>
                  <a:srgbClr val="002060"/>
                </a:solidFill>
                <a:latin typeface="Times New Roman" panose="02020603050405020304" pitchFamily="18" charset="0"/>
                <a:cs typeface="Times New Roman" panose="02020603050405020304" pitchFamily="18" charset="0"/>
              </a:rPr>
              <a:t>Bitumen</a:t>
            </a:r>
            <a:r>
              <a:rPr lang="en-US" dirty="0">
                <a:solidFill>
                  <a:srgbClr val="002060"/>
                </a:solidFill>
                <a:latin typeface="Times New Roman" panose="02020603050405020304" pitchFamily="18" charset="0"/>
                <a:cs typeface="Times New Roman" panose="02020603050405020304" pitchFamily="18" charset="0"/>
              </a:rPr>
              <a:t> refers to the viscous liquid, soled or semi solid material consisting essentially of hydrocarbons and their derivatives, soluble in CS</a:t>
            </a:r>
            <a:r>
              <a:rPr lang="en-US" sz="1400" dirty="0">
                <a:solidFill>
                  <a:srgbClr val="002060"/>
                </a:solidFill>
                <a:latin typeface="Times New Roman" panose="02020603050405020304" pitchFamily="18" charset="0"/>
                <a:cs typeface="Times New Roman" panose="02020603050405020304" pitchFamily="18" charset="0"/>
              </a:rPr>
              <a:t>2</a:t>
            </a:r>
            <a:r>
              <a:rPr lang="en-US" dirty="0">
                <a:solidFill>
                  <a:srgbClr val="002060"/>
                </a:solidFill>
                <a:latin typeface="Times New Roman" panose="02020603050405020304" pitchFamily="18" charset="0"/>
                <a:cs typeface="Times New Roman" panose="02020603050405020304" pitchFamily="18" charset="0"/>
              </a:rPr>
              <a:t> and CCL</a:t>
            </a:r>
            <a:r>
              <a:rPr lang="en-US" sz="1400" dirty="0">
                <a:solidFill>
                  <a:srgbClr val="002060"/>
                </a:solidFill>
                <a:latin typeface="Times New Roman" panose="02020603050405020304" pitchFamily="18" charset="0"/>
                <a:cs typeface="Times New Roman" panose="02020603050405020304" pitchFamily="18" charset="0"/>
              </a:rPr>
              <a:t>4</a:t>
            </a:r>
            <a:r>
              <a:rPr lang="en-US" dirty="0">
                <a:solidFill>
                  <a:srgbClr val="002060"/>
                </a:solidFill>
                <a:latin typeface="Times New Roman" panose="02020603050405020304" pitchFamily="18" charset="0"/>
                <a:cs typeface="Times New Roman" panose="02020603050405020304" pitchFamily="18" charset="0"/>
              </a:rPr>
              <a:t>, substantially non volatile, soften when heated, have strong adhesive properties with colors ranging from dark brown to black.  </a:t>
            </a:r>
            <a:endParaRPr lang="ar-IQ" dirty="0">
              <a:solidFill>
                <a:srgbClr val="002060"/>
              </a:solidFill>
            </a:endParaRPr>
          </a:p>
        </p:txBody>
      </p:sp>
      <p:sp>
        <p:nvSpPr>
          <p:cNvPr id="9" name="Rectangle 8"/>
          <p:cNvSpPr/>
          <p:nvPr/>
        </p:nvSpPr>
        <p:spPr>
          <a:xfrm>
            <a:off x="1340263" y="4648202"/>
            <a:ext cx="954363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i="1" dirty="0">
                <a:solidFill>
                  <a:srgbClr val="FF0000"/>
                </a:solidFill>
                <a:latin typeface="Times New Roman" panose="02020603050405020304" pitchFamily="18" charset="0"/>
                <a:cs typeface="Times New Roman" panose="02020603050405020304" pitchFamily="18" charset="0"/>
              </a:rPr>
              <a:t>*Note: some consider that asphalt is the bituminous mixture with aggregate ( bituminous concrete), while other consider asphalt as the American term of  bitumen. </a:t>
            </a:r>
            <a:endParaRPr lang="ar-IQ" i="1" dirty="0">
              <a:solidFill>
                <a:srgbClr val="FF0000"/>
              </a:solidFill>
            </a:endParaRPr>
          </a:p>
        </p:txBody>
      </p:sp>
      <p:sp>
        <p:nvSpPr>
          <p:cNvPr id="10" name="Rectangle 9"/>
          <p:cNvSpPr/>
          <p:nvPr/>
        </p:nvSpPr>
        <p:spPr>
          <a:xfrm>
            <a:off x="1340263" y="5753595"/>
            <a:ext cx="9543638"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i="1" dirty="0">
                <a:solidFill>
                  <a:srgbClr val="FF0000"/>
                </a:solidFill>
                <a:latin typeface="Times New Roman" panose="02020603050405020304" pitchFamily="18" charset="0"/>
                <a:cs typeface="Times New Roman" panose="02020603050405020304" pitchFamily="18" charset="0"/>
              </a:rPr>
              <a:t>**Note: bitumen should be distinguished from tar, that is bitumen is either naturally found or  produced by the fractional distillation of crude oil, while tar is produced by the fractional distillation of coal. </a:t>
            </a:r>
            <a:endParaRPr lang="ar-IQ"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266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9017" y="152401"/>
            <a:ext cx="3188693"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b="1" dirty="0">
                <a:solidFill>
                  <a:srgbClr val="C00000"/>
                </a:solidFill>
                <a:latin typeface="Times New Roman" panose="02020603050405020304" pitchFamily="18" charset="0"/>
                <a:cs typeface="Times New Roman" panose="02020603050405020304" pitchFamily="18" charset="0"/>
              </a:rPr>
              <a:t>BITUMEN SOURCES</a:t>
            </a:r>
            <a:endParaRPr lang="ar-IQ" sz="2400" b="1" dirty="0">
              <a:solidFill>
                <a:srgbClr val="C0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283299" y="764611"/>
            <a:ext cx="2305439" cy="400110"/>
          </a:xfrm>
          <a:prstGeom prst="rect">
            <a:avLst/>
          </a:prstGeom>
        </p:spPr>
        <p:txBody>
          <a:bodyPr wrap="none">
            <a:spAutoFit/>
          </a:bodyPr>
          <a:lstStyle/>
          <a:p>
            <a:r>
              <a:rPr lang="en-US" sz="2000" b="1" dirty="0">
                <a:latin typeface="Times New Roman" panose="02020603050405020304" pitchFamily="18" charset="0"/>
                <a:cs typeface="Times New Roman" panose="02020603050405020304" pitchFamily="18" charset="0"/>
              </a:rPr>
              <a:t>1- Natural </a:t>
            </a:r>
            <a:r>
              <a:rPr lang="en-US" sz="2000" b="1" dirty="0">
                <a:latin typeface="Times New Roman" panose="02020603050405020304" pitchFamily="18" charset="0"/>
                <a:cs typeface="Times New Roman" panose="02020603050405020304" pitchFamily="18" charset="0"/>
              </a:rPr>
              <a:t>Deposits</a:t>
            </a:r>
            <a:endParaRPr lang="ar-IQ" sz="2000" dirty="0">
              <a:latin typeface="Times New Roman" panose="02020603050405020304" pitchFamily="18" charset="0"/>
              <a:cs typeface="Times New Roman" panose="02020603050405020304" pitchFamily="18" charset="0"/>
            </a:endParaRPr>
          </a:p>
        </p:txBody>
      </p:sp>
      <p:sp>
        <p:nvSpPr>
          <p:cNvPr id="4" name="Rectangle 3"/>
          <p:cNvSpPr/>
          <p:nvPr/>
        </p:nvSpPr>
        <p:spPr>
          <a:xfrm>
            <a:off x="1357952" y="1210327"/>
            <a:ext cx="96012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Natural deposits of asphalt occur as either native asphalt or rock asphalt. </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62501" y="1624959"/>
            <a:ext cx="96012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largest deposit of native asphalt is known to have existed in Iraq several thousand years ago</a:t>
            </a:r>
            <a:r>
              <a:rPr lang="en-US" sz="2000" dirty="0">
                <a:solidFill>
                  <a:srgbClr val="002060"/>
                </a:solidFill>
                <a:latin typeface="Times New Roman" panose="02020603050405020304" pitchFamily="18" charset="0"/>
                <a:cs typeface="Times New Roman" panose="02020603050405020304" pitchFamily="18" charset="0"/>
              </a:rPr>
              <a:t>. It was used in ship building industry in </a:t>
            </a:r>
            <a:r>
              <a:rPr lang="en-US" sz="2000" dirty="0" err="1">
                <a:solidFill>
                  <a:srgbClr val="002060"/>
                </a:solidFill>
                <a:latin typeface="Times New Roman" panose="02020603050405020304" pitchFamily="18" charset="0"/>
                <a:cs typeface="Times New Roman" panose="02020603050405020304" pitchFamily="18" charset="0"/>
              </a:rPr>
              <a:t>Sumeria</a:t>
            </a:r>
            <a:r>
              <a:rPr lang="en-US" sz="2000" dirty="0">
                <a:solidFill>
                  <a:srgbClr val="002060"/>
                </a:solidFill>
                <a:latin typeface="Times New Roman" panose="02020603050405020304" pitchFamily="18" charset="0"/>
                <a:cs typeface="Times New Roman" panose="02020603050405020304" pitchFamily="18" charset="0"/>
              </a:rPr>
              <a:t> about 6000 BC.</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79597" y="2379487"/>
            <a:ext cx="96012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properties of native asphalt vary from one deposit to another, particularly with respect to the </a:t>
            </a:r>
            <a:r>
              <a:rPr lang="en-US" sz="2000" i="1" u="sng" dirty="0">
                <a:solidFill>
                  <a:srgbClr val="002060"/>
                </a:solidFill>
                <a:latin typeface="Times New Roman" panose="02020603050405020304" pitchFamily="18" charset="0"/>
                <a:cs typeface="Times New Roman" panose="02020603050405020304" pitchFamily="18" charset="0"/>
              </a:rPr>
              <a:t>amount of insoluble </a:t>
            </a:r>
            <a:r>
              <a:rPr lang="en-US" sz="2000" i="1" u="sng" dirty="0">
                <a:solidFill>
                  <a:srgbClr val="002060"/>
                </a:solidFill>
                <a:latin typeface="Times New Roman" panose="02020603050405020304" pitchFamily="18" charset="0"/>
                <a:cs typeface="Times New Roman" panose="02020603050405020304" pitchFamily="18" charset="0"/>
              </a:rPr>
              <a:t>material</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357952" y="3110204"/>
            <a:ext cx="9601200"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Rock asphalt is a natural deposit of </a:t>
            </a:r>
            <a:r>
              <a:rPr lang="en-US" sz="2000" i="1" u="sng" dirty="0">
                <a:solidFill>
                  <a:srgbClr val="002060"/>
                </a:solidFill>
                <a:latin typeface="Times New Roman" panose="02020603050405020304" pitchFamily="18" charset="0"/>
                <a:cs typeface="Times New Roman" panose="02020603050405020304" pitchFamily="18" charset="0"/>
              </a:rPr>
              <a:t>sandstone</a:t>
            </a:r>
            <a:r>
              <a:rPr lang="en-US" sz="2000" dirty="0">
                <a:solidFill>
                  <a:srgbClr val="002060"/>
                </a:solidFill>
                <a:latin typeface="Times New Roman" panose="02020603050405020304" pitchFamily="18" charset="0"/>
                <a:cs typeface="Times New Roman" panose="02020603050405020304" pitchFamily="18" charset="0"/>
              </a:rPr>
              <a:t> or </a:t>
            </a:r>
            <a:r>
              <a:rPr lang="en-US" sz="2000" i="1" u="sng" dirty="0">
                <a:solidFill>
                  <a:srgbClr val="002060"/>
                </a:solidFill>
                <a:latin typeface="Times New Roman" panose="02020603050405020304" pitchFamily="18" charset="0"/>
                <a:cs typeface="Times New Roman" panose="02020603050405020304" pitchFamily="18" charset="0"/>
              </a:rPr>
              <a:t>limestone</a:t>
            </a:r>
            <a:r>
              <a:rPr lang="en-US" sz="2000" dirty="0">
                <a:solidFill>
                  <a:srgbClr val="002060"/>
                </a:solidFill>
                <a:latin typeface="Times New Roman" panose="02020603050405020304" pitchFamily="18" charset="0"/>
                <a:cs typeface="Times New Roman" panose="02020603050405020304" pitchFamily="18" charset="0"/>
              </a:rPr>
              <a:t> rocks filled with asphalt</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79597" y="3746647"/>
            <a:ext cx="2499852" cy="400110"/>
          </a:xfrm>
          <a:prstGeom prst="rect">
            <a:avLst/>
          </a:prstGeom>
        </p:spPr>
        <p:txBody>
          <a:bodyPr wrap="none">
            <a:spAutoFit/>
          </a:bodyPr>
          <a:lstStyle/>
          <a:p>
            <a:r>
              <a:rPr lang="en-US" sz="2000" b="1" dirty="0">
                <a:latin typeface="Times New Roman" panose="02020603050405020304" pitchFamily="18" charset="0"/>
                <a:cs typeface="Times New Roman" panose="02020603050405020304" pitchFamily="18" charset="0"/>
              </a:rPr>
              <a:t>2- Petroleum </a:t>
            </a:r>
            <a:r>
              <a:rPr lang="en-US" sz="2000" b="1" dirty="0">
                <a:latin typeface="Times New Roman" panose="02020603050405020304" pitchFamily="18" charset="0"/>
                <a:cs typeface="Times New Roman" panose="02020603050405020304" pitchFamily="18" charset="0"/>
              </a:rPr>
              <a:t>Asphalt</a:t>
            </a:r>
            <a:endParaRPr lang="ar-IQ" sz="2000" b="1" dirty="0">
              <a:latin typeface="Times New Roman" panose="02020603050405020304" pitchFamily="18" charset="0"/>
              <a:cs typeface="Times New Roman" panose="02020603050405020304" pitchFamily="18" charset="0"/>
            </a:endParaRPr>
          </a:p>
        </p:txBody>
      </p:sp>
      <p:sp>
        <p:nvSpPr>
          <p:cNvPr id="9" name="Rectangle 8"/>
          <p:cNvSpPr/>
          <p:nvPr/>
        </p:nvSpPr>
        <p:spPr>
          <a:xfrm>
            <a:off x="6553201" y="6202907"/>
            <a:ext cx="1992853"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en-US" b="1" dirty="0">
                <a:latin typeface="Times New Roman" panose="02020603050405020304" pitchFamily="18" charset="0"/>
                <a:cs typeface="Times New Roman" panose="02020603050405020304" pitchFamily="18" charset="0"/>
              </a:rPr>
              <a:t> asphalt emulsions</a:t>
            </a:r>
            <a:endParaRPr lang="ar-IQ" b="1" dirty="0">
              <a:latin typeface="Times New Roman" panose="02020603050405020304" pitchFamily="18" charset="0"/>
              <a:cs typeface="Times New Roman" panose="02020603050405020304" pitchFamily="18" charset="0"/>
            </a:endParaRPr>
          </a:p>
        </p:txBody>
      </p:sp>
      <p:sp>
        <p:nvSpPr>
          <p:cNvPr id="10" name="Rectangle 9"/>
          <p:cNvSpPr/>
          <p:nvPr/>
        </p:nvSpPr>
        <p:spPr>
          <a:xfrm>
            <a:off x="1379598" y="4287124"/>
            <a:ext cx="9136003"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asphalt materials obtained from the distillation of petroleu</a:t>
            </a:r>
            <a:r>
              <a:rPr lang="en-US" sz="2000" b="1" dirty="0">
                <a:solidFill>
                  <a:srgbClr val="002060"/>
                </a:solidFill>
                <a:latin typeface="Times New Roman" panose="02020603050405020304" pitchFamily="18" charset="0"/>
                <a:cs typeface="Times New Roman" panose="02020603050405020304" pitchFamily="18" charset="0"/>
              </a:rPr>
              <a:t>m</a:t>
            </a:r>
            <a:r>
              <a:rPr lang="en-US" sz="2000" dirty="0">
                <a:solidFill>
                  <a:srgbClr val="002060"/>
                </a:solidFill>
                <a:latin typeface="Times New Roman" panose="02020603050405020304" pitchFamily="18" charset="0"/>
                <a:cs typeface="Times New Roman" panose="02020603050405020304" pitchFamily="18" charset="0"/>
              </a:rPr>
              <a:t> are in the form of different types of asphalts, which include asphalt cements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557548" y="5181600"/>
            <a:ext cx="2839239"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en-US" b="1" dirty="0">
                <a:latin typeface="Times New Roman" panose="02020603050405020304" pitchFamily="18" charset="0"/>
                <a:cs typeface="Times New Roman" panose="02020603050405020304" pitchFamily="18" charset="0"/>
              </a:rPr>
              <a:t>slow-curing liquid asphalts</a:t>
            </a:r>
            <a:endParaRPr lang="ar-IQ" b="1" dirty="0">
              <a:latin typeface="Times New Roman" panose="02020603050405020304" pitchFamily="18" charset="0"/>
              <a:cs typeface="Times New Roman" panose="02020603050405020304" pitchFamily="18" charset="0"/>
            </a:endParaRPr>
          </a:p>
        </p:txBody>
      </p:sp>
      <p:sp>
        <p:nvSpPr>
          <p:cNvPr id="12" name="Rectangle 11"/>
          <p:cNvSpPr/>
          <p:nvPr/>
        </p:nvSpPr>
        <p:spPr>
          <a:xfrm>
            <a:off x="1528985" y="6172200"/>
            <a:ext cx="3211135"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en-US" b="1" dirty="0">
                <a:latin typeface="Times New Roman" panose="02020603050405020304" pitchFamily="18" charset="0"/>
                <a:cs typeface="Times New Roman" panose="02020603050405020304" pitchFamily="18" charset="0"/>
              </a:rPr>
              <a:t>medium-curing liquid asphalts</a:t>
            </a:r>
            <a:endParaRPr lang="ar-IQ" b="1" dirty="0">
              <a:latin typeface="Times New Roman" panose="02020603050405020304" pitchFamily="18" charset="0"/>
              <a:cs typeface="Times New Roman" panose="02020603050405020304" pitchFamily="18" charset="0"/>
            </a:endParaRPr>
          </a:p>
        </p:txBody>
      </p:sp>
      <p:sp>
        <p:nvSpPr>
          <p:cNvPr id="13" name="Rectangle 12"/>
          <p:cNvSpPr/>
          <p:nvPr/>
        </p:nvSpPr>
        <p:spPr>
          <a:xfrm>
            <a:off x="6553201" y="5190699"/>
            <a:ext cx="2941831" cy="369332"/>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r>
              <a:rPr lang="en-US" b="1" dirty="0">
                <a:latin typeface="Times New Roman" panose="02020603050405020304" pitchFamily="18" charset="0"/>
                <a:cs typeface="Times New Roman" panose="02020603050405020304" pitchFamily="18" charset="0"/>
              </a:rPr>
              <a:t>rapid-curing liquid asphalts</a:t>
            </a:r>
            <a:endParaRPr lang="ar-IQ"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2610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52401"/>
            <a:ext cx="2534668" cy="461665"/>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en-US" sz="2400" dirty="0">
                <a:latin typeface="Times New Roman" panose="02020603050405020304" pitchFamily="18" charset="0"/>
                <a:cs typeface="Times New Roman" panose="02020603050405020304" pitchFamily="18" charset="0"/>
              </a:rPr>
              <a:t>Refining Processes</a:t>
            </a:r>
            <a:endParaRPr lang="ar-IQ"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1295400" y="783399"/>
            <a:ext cx="63246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refining processes used to obtain petroleum asphalts can be divided into two main groups: and</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8001001" y="429399"/>
            <a:ext cx="2173031" cy="36933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i="1" dirty="0"/>
              <a:t>fractional distillation </a:t>
            </a:r>
            <a:endParaRPr lang="ar-IQ" dirty="0"/>
          </a:p>
        </p:txBody>
      </p:sp>
      <p:sp>
        <p:nvSpPr>
          <p:cNvPr id="5" name="Rectangle 4"/>
          <p:cNvSpPr/>
          <p:nvPr/>
        </p:nvSpPr>
        <p:spPr>
          <a:xfrm>
            <a:off x="7621519" y="1073961"/>
            <a:ext cx="3210879" cy="36933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i="1" dirty="0"/>
              <a:t>destructive distillation </a:t>
            </a:r>
            <a:r>
              <a:rPr lang="en-US" dirty="0"/>
              <a:t>(cracking)</a:t>
            </a:r>
            <a:endParaRPr lang="ar-IQ" dirty="0"/>
          </a:p>
        </p:txBody>
      </p:sp>
      <p:sp>
        <p:nvSpPr>
          <p:cNvPr id="6" name="Rectangle 5"/>
          <p:cNvSpPr/>
          <p:nvPr/>
        </p:nvSpPr>
        <p:spPr>
          <a:xfrm>
            <a:off x="1371600" y="1676401"/>
            <a:ext cx="9448800" cy="1015663"/>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a:t>
            </a:r>
            <a:r>
              <a:rPr lang="en-US" sz="2000" b="1" i="1" u="sng" dirty="0">
                <a:solidFill>
                  <a:srgbClr val="C00000"/>
                </a:solidFill>
                <a:latin typeface="Times New Roman" panose="02020603050405020304" pitchFamily="18" charset="0"/>
                <a:cs typeface="Times New Roman" panose="02020603050405020304" pitchFamily="18" charset="0"/>
              </a:rPr>
              <a:t>fractional distillation process </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cs typeface="Times New Roman" panose="02020603050405020304" pitchFamily="18" charset="0"/>
              </a:rPr>
              <a:t>removes </a:t>
            </a:r>
            <a:r>
              <a:rPr lang="en-US" sz="2000" dirty="0">
                <a:solidFill>
                  <a:srgbClr val="002060"/>
                </a:solidFill>
                <a:latin typeface="Times New Roman" panose="02020603050405020304" pitchFamily="18" charset="0"/>
                <a:cs typeface="Times New Roman" panose="02020603050405020304" pitchFamily="18" charset="0"/>
              </a:rPr>
              <a:t>the different volatile materials in the crude oil at successively higher temperatures until the petroleum asphalt is obtained as residue. </a:t>
            </a:r>
            <a:r>
              <a:rPr lang="en-US" sz="2000" i="1" dirty="0">
                <a:solidFill>
                  <a:srgbClr val="002060"/>
                </a:solidFill>
                <a:latin typeface="Times New Roman" panose="02020603050405020304" pitchFamily="18" charset="0"/>
                <a:cs typeface="Times New Roman" panose="02020603050405020304" pitchFamily="18" charset="0"/>
              </a:rPr>
              <a:t>Steam or a vacuum </a:t>
            </a:r>
            <a:r>
              <a:rPr lang="en-US" sz="2000" dirty="0">
                <a:solidFill>
                  <a:srgbClr val="002060"/>
                </a:solidFill>
                <a:latin typeface="Times New Roman" panose="02020603050405020304" pitchFamily="18" charset="0"/>
                <a:cs typeface="Times New Roman" panose="02020603050405020304" pitchFamily="18" charset="0"/>
              </a:rPr>
              <a:t>is used to gradually increase the temperature.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447800" y="2731870"/>
            <a:ext cx="9020048" cy="1015663"/>
          </a:xfrm>
          <a:prstGeom prst="rect">
            <a:avLst/>
          </a:prstGeom>
        </p:spPr>
        <p:txBody>
          <a:bodyPr wrap="square">
            <a:spAutoFit/>
          </a:bodyPr>
          <a:lstStyle/>
          <a:p>
            <a:r>
              <a:rPr lang="en-US" sz="2000" i="1" u="sng" dirty="0">
                <a:solidFill>
                  <a:srgbClr val="002060"/>
                </a:solidFill>
                <a:latin typeface="Times New Roman" panose="02020603050405020304" pitchFamily="18" charset="0"/>
                <a:cs typeface="Times New Roman" panose="02020603050405020304" pitchFamily="18" charset="0"/>
              </a:rPr>
              <a:t>Steam distillation </a:t>
            </a:r>
            <a:r>
              <a:rPr lang="en-US" sz="2000" dirty="0">
                <a:solidFill>
                  <a:srgbClr val="002060"/>
                </a:solidFill>
                <a:latin typeface="Times New Roman" panose="02020603050405020304" pitchFamily="18" charset="0"/>
                <a:cs typeface="Times New Roman" panose="02020603050405020304" pitchFamily="18" charset="0"/>
              </a:rPr>
              <a:t>is a continuous flow process in which the crude petroleum is pumped through tube stills or stored in batches, and the temperature is increased gradually to facilitate the evaporation of different materials at different temperatures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02224" y="3989457"/>
            <a:ext cx="9448800" cy="707886"/>
          </a:xfrm>
          <a:prstGeom prst="rect">
            <a:avLst/>
          </a:prstGeom>
        </p:spPr>
        <p:txBody>
          <a:bodyPr wrap="square">
            <a:spAutoFit/>
          </a:bodyPr>
          <a:lstStyle/>
          <a:p>
            <a:r>
              <a:rPr lang="en-US" sz="2000" b="1" i="1" u="sng" dirty="0">
                <a:solidFill>
                  <a:srgbClr val="C00000"/>
                </a:solidFill>
                <a:latin typeface="Times New Roman" panose="02020603050405020304" pitchFamily="18" charset="0"/>
                <a:cs typeface="Times New Roman" panose="02020603050405020304" pitchFamily="18" charset="0"/>
              </a:rPr>
              <a:t>Destructive Distillation</a:t>
            </a:r>
            <a:r>
              <a:rPr lang="en-US" sz="2000" dirty="0">
                <a:solidFill>
                  <a:srgbClr val="002060"/>
                </a:solidFill>
                <a:latin typeface="Times New Roman" panose="02020603050405020304" pitchFamily="18" charset="0"/>
                <a:cs typeface="Times New Roman" panose="02020603050405020304" pitchFamily="18" charset="0"/>
              </a:rPr>
              <a:t>. Cracking processes are used when larger amounts of the light fractions of materials (such as motor fuels) are required. </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21558" y="4908645"/>
            <a:ext cx="9501116"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Intense heat and high pressures are applied to produce chemical changes in the material</a:t>
            </a:r>
            <a:r>
              <a:rPr lang="en-US" sz="2000" dirty="0">
                <a:solidFill>
                  <a:srgbClr val="002060"/>
                </a:solidFill>
                <a:latin typeface="Times New Roman" panose="02020603050405020304" pitchFamily="18" charset="0"/>
                <a:cs typeface="Times New Roman" panose="02020603050405020304" pitchFamily="18" charset="0"/>
              </a:rPr>
              <a:t>.</a:t>
            </a:r>
            <a:r>
              <a:rPr lang="en-US" sz="2000" dirty="0">
                <a:solidFill>
                  <a:srgbClr val="002060"/>
                </a:solidFill>
                <a:latin typeface="Times New Roman" panose="02020603050405020304" pitchFamily="18" charset="0"/>
                <a:cs typeface="Times New Roman" panose="02020603050405020304" pitchFamily="18" charset="0"/>
              </a:rPr>
              <a:t> </a:t>
            </a:r>
            <a:r>
              <a:rPr lang="en-US" sz="2000" i="1" dirty="0">
                <a:solidFill>
                  <a:srgbClr val="C00000"/>
                </a:solidFill>
                <a:latin typeface="Times New Roman" panose="02020603050405020304" pitchFamily="18" charset="0"/>
                <a:cs typeface="Times New Roman" panose="02020603050405020304" pitchFamily="18" charset="0"/>
              </a:rPr>
              <a:t>temperatures as high as </a:t>
            </a:r>
            <a:r>
              <a:rPr lang="en-US" sz="2000" i="1" u="sng" dirty="0">
                <a:solidFill>
                  <a:srgbClr val="C00000"/>
                </a:solidFill>
                <a:latin typeface="Times New Roman" panose="02020603050405020304" pitchFamily="18" charset="0"/>
                <a:cs typeface="Times New Roman" panose="02020603050405020304" pitchFamily="18" charset="0"/>
              </a:rPr>
              <a:t>1100F</a:t>
            </a:r>
            <a:r>
              <a:rPr lang="en-US" sz="2000" i="1" dirty="0">
                <a:solidFill>
                  <a:srgbClr val="C00000"/>
                </a:solidFill>
                <a:latin typeface="Times New Roman" panose="02020603050405020304" pitchFamily="18" charset="0"/>
                <a:cs typeface="Times New Roman" panose="02020603050405020304" pitchFamily="18" charset="0"/>
              </a:rPr>
              <a:t> and pressure higher than </a:t>
            </a:r>
            <a:r>
              <a:rPr lang="en-US" sz="2000" i="1" u="sng" dirty="0">
                <a:solidFill>
                  <a:srgbClr val="C00000"/>
                </a:solidFill>
                <a:latin typeface="Times New Roman" panose="02020603050405020304" pitchFamily="18" charset="0"/>
                <a:cs typeface="Times New Roman" panose="02020603050405020304" pitchFamily="18" charset="0"/>
              </a:rPr>
              <a:t>735 </a:t>
            </a:r>
            <a:r>
              <a:rPr lang="en-US" sz="2000" i="1" u="sng" dirty="0" err="1">
                <a:solidFill>
                  <a:srgbClr val="C00000"/>
                </a:solidFill>
                <a:latin typeface="Times New Roman" panose="02020603050405020304" pitchFamily="18" charset="0"/>
                <a:cs typeface="Times New Roman" panose="02020603050405020304" pitchFamily="18" charset="0"/>
              </a:rPr>
              <a:t>lb</a:t>
            </a:r>
            <a:r>
              <a:rPr lang="en-US" sz="2000" i="1" u="sng" dirty="0">
                <a:solidFill>
                  <a:srgbClr val="C00000"/>
                </a:solidFill>
                <a:latin typeface="Times New Roman" panose="02020603050405020304" pitchFamily="18" charset="0"/>
                <a:cs typeface="Times New Roman" panose="02020603050405020304" pitchFamily="18" charset="0"/>
              </a:rPr>
              <a:t>/in2</a:t>
            </a:r>
            <a:r>
              <a:rPr lang="en-US" sz="2000" i="1" u="sng" dirty="0">
                <a:solidFill>
                  <a:srgbClr val="C00000"/>
                </a:solidFill>
                <a:latin typeface="Times New Roman" panose="02020603050405020304" pitchFamily="18" charset="0"/>
                <a:cs typeface="Times New Roman" panose="02020603050405020304" pitchFamily="18" charset="0"/>
              </a:rPr>
              <a:t> </a:t>
            </a:r>
            <a:endParaRPr lang="ar-IQ" sz="2000" i="1" u="sng" dirty="0">
              <a:solidFill>
                <a:srgbClr val="C00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295400" y="5867400"/>
            <a:ext cx="94488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asphalt obtained from cracking is not used widely in paving, because it is more susceptible to weather changes than that produced from fractional distillation.</a:t>
            </a:r>
            <a:endParaRPr lang="ar-IQ"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865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057401" y="104634"/>
            <a:ext cx="793723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b="1" dirty="0">
                <a:solidFill>
                  <a:srgbClr val="C00000"/>
                </a:solidFill>
                <a:latin typeface="Times New Roman" panose="02020603050405020304" pitchFamily="18" charset="0"/>
                <a:cs typeface="Times New Roman" panose="02020603050405020304" pitchFamily="18" charset="0"/>
              </a:rPr>
              <a:t>DESCRIPTION AND USES OF BITUMINOUS BINDERS</a:t>
            </a:r>
            <a:endParaRPr lang="ar-IQ" sz="2400" b="1" dirty="0">
              <a:solidFill>
                <a:srgbClr val="C0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13598" y="912167"/>
            <a:ext cx="2326599"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Asphalt Cements</a:t>
            </a:r>
            <a:endParaRPr lang="ar-IQ" sz="2400" b="1" i="1" dirty="0">
              <a:solidFill>
                <a:srgbClr val="002060"/>
              </a:solidFill>
            </a:endParaRPr>
          </a:p>
        </p:txBody>
      </p:sp>
      <p:sp>
        <p:nvSpPr>
          <p:cNvPr id="11" name="Rectangle 10"/>
          <p:cNvSpPr/>
          <p:nvPr/>
        </p:nvSpPr>
        <p:spPr>
          <a:xfrm>
            <a:off x="3733800" y="866548"/>
            <a:ext cx="71628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They are semisolid hydrocarbons with certain physiochemical characteristics that make them good cementing agents.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447800" y="1676401"/>
            <a:ext cx="9448800" cy="1015663"/>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They are also very viscous, and when used as a binder for aggregates in pavement construction, it is necessary to heat both the aggregates and the asphalt cement prior to mixing the two materials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313598" y="2819400"/>
            <a:ext cx="9583003"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particular grade of asphalt cement is designated by its </a:t>
            </a:r>
            <a:r>
              <a:rPr lang="en-US" sz="2000" i="1" u="sng" dirty="0">
                <a:solidFill>
                  <a:srgbClr val="002060"/>
                </a:solidFill>
                <a:latin typeface="Times New Roman" panose="02020603050405020304" pitchFamily="18" charset="0"/>
                <a:cs typeface="Times New Roman" panose="02020603050405020304" pitchFamily="18" charset="0"/>
              </a:rPr>
              <a:t>penetration</a:t>
            </a:r>
            <a:r>
              <a:rPr lang="en-US" sz="2000" dirty="0">
                <a:solidFill>
                  <a:srgbClr val="002060"/>
                </a:solidFill>
                <a:latin typeface="Times New Roman" panose="02020603050405020304" pitchFamily="18" charset="0"/>
                <a:cs typeface="Times New Roman" panose="02020603050405020304" pitchFamily="18" charset="0"/>
              </a:rPr>
              <a:t> and </a:t>
            </a:r>
            <a:r>
              <a:rPr lang="en-US" sz="2000" i="1" u="sng" dirty="0">
                <a:solidFill>
                  <a:srgbClr val="002060"/>
                </a:solidFill>
                <a:latin typeface="Times New Roman" panose="02020603050405020304" pitchFamily="18" charset="0"/>
                <a:cs typeface="Times New Roman" panose="02020603050405020304" pitchFamily="18" charset="0"/>
              </a:rPr>
              <a:t>viscosity</a:t>
            </a:r>
            <a:r>
              <a:rPr lang="en-US" sz="2000" dirty="0">
                <a:solidFill>
                  <a:srgbClr val="002060"/>
                </a:solidFill>
                <a:latin typeface="Times New Roman" panose="02020603050405020304" pitchFamily="18" charset="0"/>
                <a:cs typeface="Times New Roman" panose="02020603050405020304" pitchFamily="18" charset="0"/>
              </a:rPr>
              <a:t>  as an indication of the consistency </a:t>
            </a:r>
            <a:r>
              <a:rPr lang="en-US" sz="2000" dirty="0">
                <a:solidFill>
                  <a:srgbClr val="002060"/>
                </a:solidFill>
                <a:latin typeface="Times New Roman" panose="02020603050405020304" pitchFamily="18" charset="0"/>
                <a:cs typeface="Times New Roman" panose="02020603050405020304" pitchFamily="18" charset="0"/>
              </a:rPr>
              <a:t>at </a:t>
            </a:r>
            <a:r>
              <a:rPr lang="en-US" sz="2000" dirty="0">
                <a:solidFill>
                  <a:srgbClr val="002060"/>
                </a:solidFill>
                <a:latin typeface="Times New Roman" panose="02020603050405020304" pitchFamily="18" charset="0"/>
                <a:cs typeface="Times New Roman" panose="02020603050405020304" pitchFamily="18" charset="0"/>
              </a:rPr>
              <a:t>a given temperature,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1305636" y="3819913"/>
            <a:ext cx="9292988" cy="400110"/>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Asphalt cements are used mainly in the manufacture of hot-mix, hot-laid asphalt concrete</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1313597" y="4724400"/>
            <a:ext cx="9182100"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The softest grade used for highway pavement construction has a penetration value of </a:t>
            </a:r>
            <a:r>
              <a:rPr lang="en-US" sz="2000" u="sng" dirty="0">
                <a:solidFill>
                  <a:srgbClr val="002060"/>
                </a:solidFill>
                <a:latin typeface="Times New Roman" panose="02020603050405020304" pitchFamily="18" charset="0"/>
                <a:cs typeface="Times New Roman" panose="02020603050405020304" pitchFamily="18" charset="0"/>
              </a:rPr>
              <a:t>200 to 300</a:t>
            </a:r>
            <a:r>
              <a:rPr lang="en-US" sz="2000" dirty="0">
                <a:solidFill>
                  <a:srgbClr val="002060"/>
                </a:solidFill>
                <a:latin typeface="Times New Roman" panose="02020603050405020304" pitchFamily="18" charset="0"/>
                <a:cs typeface="Times New Roman" panose="02020603050405020304" pitchFamily="18" charset="0"/>
              </a:rPr>
              <a:t>, and the hardest has a penetration value of </a:t>
            </a:r>
            <a:r>
              <a:rPr lang="en-US" sz="2000" u="sng" dirty="0">
                <a:solidFill>
                  <a:srgbClr val="002060"/>
                </a:solidFill>
                <a:latin typeface="Times New Roman" panose="02020603050405020304" pitchFamily="18" charset="0"/>
                <a:cs typeface="Times New Roman" panose="02020603050405020304" pitchFamily="18" charset="0"/>
              </a:rPr>
              <a:t>60 to 70</a:t>
            </a:r>
            <a:r>
              <a:rPr lang="en-US" sz="2000" dirty="0">
                <a:solidFill>
                  <a:srgbClr val="002060"/>
                </a:solidFill>
                <a:latin typeface="Times New Roman" panose="02020603050405020304" pitchFamily="18" charset="0"/>
                <a:cs typeface="Times New Roman" panose="02020603050405020304" pitchFamily="18" charset="0"/>
              </a:rPr>
              <a:t>.</a:t>
            </a:r>
            <a:endParaRPr lang="ar-IQ"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821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1" y="229344"/>
            <a:ext cx="2376613"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Asphalt Cutbacks</a:t>
            </a:r>
            <a:endParaRPr lang="ar-IQ" sz="2400" b="1" i="1" dirty="0">
              <a:solidFill>
                <a:srgbClr val="002060"/>
              </a:solidFill>
            </a:endParaRPr>
          </a:p>
        </p:txBody>
      </p:sp>
      <p:sp>
        <p:nvSpPr>
          <p:cNvPr id="5" name="Rectangle 4"/>
          <p:cNvSpPr/>
          <p:nvPr/>
        </p:nvSpPr>
        <p:spPr>
          <a:xfrm>
            <a:off x="3760411" y="106233"/>
            <a:ext cx="6982652" cy="707886"/>
          </a:xfrm>
          <a:prstGeom prst="rect">
            <a:avLst/>
          </a:prstGeom>
        </p:spPr>
        <p:txBody>
          <a:bodyPr wrap="square">
            <a:spAutoFit/>
          </a:bodyPr>
          <a:lstStyle/>
          <a:p>
            <a:r>
              <a:rPr lang="en-US" sz="2000" dirty="0">
                <a:solidFill>
                  <a:srgbClr val="002060"/>
                </a:solidFill>
                <a:latin typeface="Times New Roman" panose="02020603050405020304" pitchFamily="18" charset="0"/>
                <a:cs typeface="Times New Roman" panose="02020603050405020304" pitchFamily="18" charset="0"/>
              </a:rPr>
              <a:t>used mainly in cold-laid plant mixes, road mixes (mixed-in-place), and as surface treatments</a:t>
            </a:r>
            <a:endParaRPr lang="ar-IQ" sz="2000" dirty="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166011" y="1153124"/>
            <a:ext cx="2454775"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000" dirty="0">
                <a:latin typeface="Times New Roman" panose="02020603050405020304" pitchFamily="18" charset="0"/>
                <a:cs typeface="Times New Roman" panose="02020603050405020304" pitchFamily="18" charset="0"/>
              </a:rPr>
              <a:t>Slow-Curing Asphalts</a:t>
            </a:r>
            <a:endParaRPr lang="ar-IQ" sz="2000" dirty="0">
              <a:latin typeface="Times New Roman" panose="02020603050405020304" pitchFamily="18" charset="0"/>
              <a:cs typeface="Times New Roman" panose="02020603050405020304" pitchFamily="18" charset="0"/>
            </a:endParaRPr>
          </a:p>
        </p:txBody>
      </p:sp>
      <p:sp>
        <p:nvSpPr>
          <p:cNvPr id="7" name="Rectangle 6"/>
          <p:cNvSpPr/>
          <p:nvPr/>
        </p:nvSpPr>
        <p:spPr>
          <a:xfrm>
            <a:off x="3870278" y="999236"/>
            <a:ext cx="690463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can be obtained directly as </a:t>
            </a:r>
            <a:r>
              <a:rPr lang="en-US" sz="2000" i="1" u="sng" dirty="0">
                <a:solidFill>
                  <a:srgbClr val="0070C0"/>
                </a:solidFill>
                <a:latin typeface="Times New Roman" panose="02020603050405020304" pitchFamily="18" charset="0"/>
                <a:cs typeface="Times New Roman" panose="02020603050405020304" pitchFamily="18" charset="0"/>
              </a:rPr>
              <a:t>slow-curing straight run </a:t>
            </a:r>
            <a:r>
              <a:rPr lang="en-US" sz="2000" i="1" u="sng" dirty="0">
                <a:solidFill>
                  <a:srgbClr val="0070C0"/>
                </a:solidFill>
                <a:latin typeface="Times New Roman" panose="02020603050405020304" pitchFamily="18" charset="0"/>
                <a:cs typeface="Times New Roman" panose="02020603050405020304" pitchFamily="18" charset="0"/>
              </a:rPr>
              <a:t>asphalts </a:t>
            </a:r>
            <a:r>
              <a:rPr lang="en-US" sz="2000" dirty="0">
                <a:solidFill>
                  <a:srgbClr val="0070C0"/>
                </a:solidFill>
                <a:latin typeface="Times New Roman" panose="02020603050405020304" pitchFamily="18" charset="0"/>
                <a:cs typeface="Times New Roman" panose="02020603050405020304" pitchFamily="18" charset="0"/>
              </a:rPr>
              <a:t>through </a:t>
            </a:r>
            <a:r>
              <a:rPr lang="en-US" sz="2000" dirty="0">
                <a:solidFill>
                  <a:srgbClr val="0070C0"/>
                </a:solidFill>
                <a:latin typeface="Times New Roman" panose="02020603050405020304" pitchFamily="18" charset="0"/>
                <a:cs typeface="Times New Roman" panose="02020603050405020304" pitchFamily="18" charset="0"/>
              </a:rPr>
              <a:t>the distillation of crude </a:t>
            </a:r>
            <a:r>
              <a:rPr lang="en-US" sz="2000" dirty="0">
                <a:solidFill>
                  <a:srgbClr val="0070C0"/>
                </a:solidFill>
                <a:latin typeface="Times New Roman" panose="02020603050405020304" pitchFamily="18" charset="0"/>
                <a:cs typeface="Times New Roman" panose="02020603050405020304" pitchFamily="18" charset="0"/>
              </a:rPr>
              <a:t>petroleum  Or:</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56246" y="1707122"/>
            <a:ext cx="92964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as slow-curing cutback asphalts by “cutting back” asphalt cement with a heavy </a:t>
            </a:r>
            <a:r>
              <a:rPr lang="en-US" sz="2000" dirty="0">
                <a:solidFill>
                  <a:srgbClr val="0070C0"/>
                </a:solidFill>
                <a:latin typeface="Times New Roman" panose="02020603050405020304" pitchFamily="18" charset="0"/>
                <a:cs typeface="Times New Roman" panose="02020603050405020304" pitchFamily="18" charset="0"/>
              </a:rPr>
              <a:t>distillate </a:t>
            </a:r>
            <a:r>
              <a:rPr lang="en-US" sz="2000" dirty="0">
                <a:solidFill>
                  <a:srgbClr val="0070C0"/>
                </a:solidFill>
                <a:latin typeface="Times New Roman" panose="02020603050405020304" pitchFamily="18" charset="0"/>
                <a:cs typeface="Times New Roman" panose="02020603050405020304" pitchFamily="18" charset="0"/>
              </a:rPr>
              <a:t>such as diesel oil</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03930" y="2488494"/>
            <a:ext cx="8352430"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They have lower viscosities than asphalt cement and are very slow to harden</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295401" y="2888604"/>
            <a:ext cx="9447663"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Slow-curing asphalts are designated as SC-70, SC-250, SC-800, or SC-3000, where the numbers relate to the approximate kinematic viscosity in centistokes at 60C (140F).</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303930" y="3638490"/>
            <a:ext cx="3713132"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000" dirty="0">
                <a:latin typeface="Times New Roman" panose="02020603050405020304" pitchFamily="18" charset="0"/>
                <a:cs typeface="Times New Roman" panose="02020603050405020304" pitchFamily="18" charset="0"/>
              </a:rPr>
              <a:t>Medium-Curing Cutback Asphalts</a:t>
            </a:r>
            <a:endParaRPr lang="ar-IQ" sz="2000" dirty="0">
              <a:latin typeface="Times New Roman" panose="02020603050405020304" pitchFamily="18" charset="0"/>
              <a:cs typeface="Times New Roman" panose="02020603050405020304" pitchFamily="18" charset="0"/>
            </a:endParaRPr>
          </a:p>
        </p:txBody>
      </p:sp>
      <p:sp>
        <p:nvSpPr>
          <p:cNvPr id="12" name="Rectangle 11"/>
          <p:cNvSpPr/>
          <p:nvPr/>
        </p:nvSpPr>
        <p:spPr>
          <a:xfrm>
            <a:off x="1306205" y="4180963"/>
            <a:ext cx="9486332"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Medium-curing (MC) asphalts are produced by fluxing, or cutting </a:t>
            </a:r>
            <a:r>
              <a:rPr lang="en-US" sz="2000" dirty="0">
                <a:solidFill>
                  <a:srgbClr val="0070C0"/>
                </a:solidFill>
                <a:latin typeface="Times New Roman" panose="02020603050405020304" pitchFamily="18" charset="0"/>
                <a:cs typeface="Times New Roman" panose="02020603050405020304" pitchFamily="18" charset="0"/>
              </a:rPr>
              <a:t>back residual </a:t>
            </a:r>
            <a:r>
              <a:rPr lang="en-US" sz="2000" dirty="0">
                <a:solidFill>
                  <a:srgbClr val="0070C0"/>
                </a:solidFill>
                <a:latin typeface="Times New Roman" panose="02020603050405020304" pitchFamily="18" charset="0"/>
                <a:cs typeface="Times New Roman" panose="02020603050405020304" pitchFamily="18" charset="0"/>
              </a:rPr>
              <a:t>asphalt (usually 120 to 150 penetration) with light fuel oil or </a:t>
            </a:r>
            <a:r>
              <a:rPr lang="en-US" sz="2000" dirty="0">
                <a:solidFill>
                  <a:srgbClr val="0070C0"/>
                </a:solidFill>
                <a:latin typeface="Times New Roman" panose="02020603050405020304" pitchFamily="18" charset="0"/>
                <a:cs typeface="Times New Roman" panose="02020603050405020304" pitchFamily="18" charset="0"/>
              </a:rPr>
              <a:t>kerosene</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1321559" y="4914346"/>
            <a:ext cx="9470978"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term medium refers to the medium volatility of the kerosene-type diluter used. Medium-curing cutback asphalts harden faster than slow-curing liquid asphalts</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1303930" y="5622232"/>
            <a:ext cx="9470978"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fluidity of medium-curing asphalts depends on the amount of solvent in the material</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1306205" y="6026008"/>
            <a:ext cx="9258868" cy="830997"/>
          </a:xfrm>
          <a:prstGeom prst="rect">
            <a:avLst/>
          </a:prstGeom>
        </p:spPr>
        <p:txBody>
          <a:bodyPr wrap="square">
            <a:spAutoFit/>
          </a:bodyPr>
          <a:lstStyle/>
          <a:p>
            <a:pPr algn="ctr"/>
            <a:r>
              <a:rPr lang="en-US" sz="2400" i="1" dirty="0">
                <a:solidFill>
                  <a:srgbClr val="A81F04"/>
                </a:solidFill>
                <a:latin typeface="Times New Roman" panose="02020603050405020304" pitchFamily="18" charset="0"/>
                <a:cs typeface="Times New Roman" panose="02020603050405020304" pitchFamily="18" charset="0"/>
              </a:rPr>
              <a:t>These medium-curing asphalts can be used for the construction of pavement bases, surfaces, and surface treatments</a:t>
            </a:r>
            <a:endParaRPr lang="ar-IQ" sz="2400" i="1" dirty="0">
              <a:solidFill>
                <a:srgbClr val="A81F04"/>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0159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228600"/>
            <a:ext cx="3458254"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000" dirty="0">
                <a:latin typeface="Times New Roman" panose="02020603050405020304" pitchFamily="18" charset="0"/>
                <a:cs typeface="Times New Roman" panose="02020603050405020304" pitchFamily="18" charset="0"/>
              </a:rPr>
              <a:t>Rapid-Curing Cutback Asphalts</a:t>
            </a:r>
            <a:endParaRPr lang="ar-IQ" sz="2000" dirty="0">
              <a:latin typeface="Times New Roman" panose="02020603050405020304" pitchFamily="18" charset="0"/>
              <a:cs typeface="Times New Roman" panose="02020603050405020304" pitchFamily="18" charset="0"/>
            </a:endParaRPr>
          </a:p>
        </p:txBody>
      </p:sp>
      <p:sp>
        <p:nvSpPr>
          <p:cNvPr id="5" name="Rectangle 4"/>
          <p:cNvSpPr/>
          <p:nvPr/>
        </p:nvSpPr>
        <p:spPr>
          <a:xfrm>
            <a:off x="1295400" y="838200"/>
            <a:ext cx="96012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(RC) cutback asphalts are produced by blending asphalt cement with a petroleum distillate that will evaporate easily</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86301" y="1771471"/>
            <a:ext cx="6515100"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Gasoline or naphtha generally is used as the solvent</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7675" y="3890665"/>
            <a:ext cx="8763000"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(RC) </a:t>
            </a:r>
            <a:r>
              <a:rPr lang="en-US" sz="2000" dirty="0">
                <a:solidFill>
                  <a:srgbClr val="0070C0"/>
                </a:solidFill>
                <a:latin typeface="Times New Roman" panose="02020603050405020304" pitchFamily="18" charset="0"/>
                <a:cs typeface="Times New Roman" panose="02020603050405020304" pitchFamily="18" charset="0"/>
              </a:rPr>
              <a:t> is used </a:t>
            </a:r>
            <a:r>
              <a:rPr lang="en-US" sz="2000" dirty="0">
                <a:solidFill>
                  <a:srgbClr val="0070C0"/>
                </a:solidFill>
                <a:latin typeface="Times New Roman" panose="02020603050405020304" pitchFamily="18" charset="0"/>
                <a:cs typeface="Times New Roman" panose="02020603050405020304" pitchFamily="18" charset="0"/>
              </a:rPr>
              <a:t>for jobs similar to those for which the MC series is used</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97675" y="2355545"/>
            <a:ext cx="8534400" cy="1323439"/>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grade of rapid-curing asphalt required dictates the amount of solvent to be added to the residual asphalt cement. </a:t>
            </a:r>
          </a:p>
          <a:p>
            <a:r>
              <a:rPr lang="en-US" sz="2000" dirty="0">
                <a:solidFill>
                  <a:srgbClr val="0070C0"/>
                </a:solidFill>
                <a:latin typeface="Times New Roman" panose="02020603050405020304" pitchFamily="18" charset="0"/>
                <a:cs typeface="Times New Roman" panose="02020603050405020304" pitchFamily="18" charset="0"/>
              </a:rPr>
              <a:t> RC-3000 requires about 15 percent of distillate</a:t>
            </a:r>
          </a:p>
          <a:p>
            <a:r>
              <a:rPr lang="en-US" sz="2000" dirty="0">
                <a:solidFill>
                  <a:srgbClr val="0070C0"/>
                </a:solidFill>
                <a:latin typeface="Times New Roman" panose="02020603050405020304" pitchFamily="18" charset="0"/>
                <a:cs typeface="Times New Roman" panose="02020603050405020304" pitchFamily="18" charset="0"/>
              </a:rPr>
              <a:t> RC-70 requires about 40 percent.</a:t>
            </a:r>
            <a:endParaRPr lang="ar-IQ"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328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228601"/>
            <a:ext cx="2667846"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Emulsified Asphalts</a:t>
            </a:r>
            <a:endParaRPr lang="ar-IQ" sz="2400" b="1" i="1" dirty="0">
              <a:solidFill>
                <a:srgbClr val="002060"/>
              </a:solidFill>
            </a:endParaRPr>
          </a:p>
        </p:txBody>
      </p:sp>
      <p:sp>
        <p:nvSpPr>
          <p:cNvPr id="5" name="Rectangle 4"/>
          <p:cNvSpPr/>
          <p:nvPr/>
        </p:nvSpPr>
        <p:spPr>
          <a:xfrm>
            <a:off x="1295400" y="914400"/>
            <a:ext cx="94488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produced by breaking asphalt cement, usually of 100 to 250 penetration range, into minute particles and dispersing them in water with an emulsifier.</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296538" y="1752600"/>
            <a:ext cx="9448801"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minute particles remain in suspension in the liquid phase as long as the water does not evaporate or the emulsifier does not break.</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299950" y="2489509"/>
            <a:ext cx="94488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Asphalt </a:t>
            </a:r>
            <a:r>
              <a:rPr lang="en-US" sz="2000" dirty="0">
                <a:solidFill>
                  <a:srgbClr val="0070C0"/>
                </a:solidFill>
                <a:latin typeface="Times New Roman" panose="02020603050405020304" pitchFamily="18" charset="0"/>
                <a:cs typeface="Times New Roman" panose="02020603050405020304" pitchFamily="18" charset="0"/>
              </a:rPr>
              <a:t>emulsions therefore consist of </a:t>
            </a:r>
            <a:r>
              <a:rPr lang="en-US" sz="2000" dirty="0">
                <a:solidFill>
                  <a:srgbClr val="0070C0"/>
                </a:solidFill>
                <a:latin typeface="Times New Roman" panose="02020603050405020304" pitchFamily="18" charset="0"/>
                <a:cs typeface="Times New Roman" panose="02020603050405020304" pitchFamily="18" charset="0"/>
              </a:rPr>
              <a:t>asphalt (55 </a:t>
            </a:r>
            <a:r>
              <a:rPr lang="en-US" sz="2000" dirty="0">
                <a:solidFill>
                  <a:srgbClr val="0070C0"/>
                </a:solidFill>
                <a:latin typeface="Times New Roman" panose="02020603050405020304" pitchFamily="18" charset="0"/>
                <a:cs typeface="Times New Roman" panose="02020603050405020304" pitchFamily="18" charset="0"/>
              </a:rPr>
              <a:t>to 70 percent by </a:t>
            </a:r>
            <a:r>
              <a:rPr lang="en-US" sz="2000" dirty="0">
                <a:solidFill>
                  <a:srgbClr val="0070C0"/>
                </a:solidFill>
                <a:latin typeface="Times New Roman" panose="02020603050405020304" pitchFamily="18" charset="0"/>
                <a:cs typeface="Times New Roman" panose="02020603050405020304" pitchFamily="18" charset="0"/>
              </a:rPr>
              <a:t>weight), </a:t>
            </a:r>
            <a:r>
              <a:rPr lang="en-US" sz="2000" dirty="0">
                <a:solidFill>
                  <a:srgbClr val="0070C0"/>
                </a:solidFill>
                <a:latin typeface="Times New Roman" panose="02020603050405020304" pitchFamily="18" charset="0"/>
                <a:cs typeface="Times New Roman" panose="02020603050405020304" pitchFamily="18" charset="0"/>
              </a:rPr>
              <a:t>water, and an emulsifying agent, which in some cases also may contain a stabilizer.</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99950" y="6207568"/>
            <a:ext cx="9749050"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anionic </a:t>
            </a:r>
            <a:r>
              <a:rPr lang="en-US" sz="2000" dirty="0">
                <a:solidFill>
                  <a:srgbClr val="0070C0"/>
                </a:solidFill>
                <a:latin typeface="Times New Roman" panose="02020603050405020304" pitchFamily="18" charset="0"/>
                <a:cs typeface="Times New Roman" panose="02020603050405020304" pitchFamily="18" charset="0"/>
              </a:rPr>
              <a:t>and cationic asphalts generally are used in highway maintenance and construction</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22697" y="3315958"/>
            <a:ext cx="9009229"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Asphalt emulsions generally are classified as </a:t>
            </a:r>
            <a:r>
              <a:rPr lang="en-US" sz="2000" i="1" u="sng" dirty="0">
                <a:solidFill>
                  <a:srgbClr val="A81F04"/>
                </a:solidFill>
                <a:latin typeface="Times New Roman" panose="02020603050405020304" pitchFamily="18" charset="0"/>
                <a:cs typeface="Times New Roman" panose="02020603050405020304" pitchFamily="18" charset="0"/>
              </a:rPr>
              <a:t>anionic</a:t>
            </a:r>
            <a:r>
              <a:rPr lang="en-US" sz="2000" dirty="0">
                <a:solidFill>
                  <a:srgbClr val="0070C0"/>
                </a:solidFill>
                <a:latin typeface="Times New Roman" panose="02020603050405020304" pitchFamily="18" charset="0"/>
                <a:cs typeface="Times New Roman" panose="02020603050405020304" pitchFamily="18" charset="0"/>
              </a:rPr>
              <a:t>, </a:t>
            </a:r>
            <a:r>
              <a:rPr lang="en-US" sz="2000" u="sng" dirty="0">
                <a:solidFill>
                  <a:srgbClr val="A81F04"/>
                </a:solidFill>
                <a:latin typeface="Times New Roman" panose="02020603050405020304" pitchFamily="18" charset="0"/>
                <a:cs typeface="Times New Roman" panose="02020603050405020304" pitchFamily="18" charset="0"/>
              </a:rPr>
              <a:t>cationic</a:t>
            </a:r>
            <a:r>
              <a:rPr lang="en-US" sz="2000" dirty="0">
                <a:solidFill>
                  <a:srgbClr val="0070C0"/>
                </a:solidFill>
                <a:latin typeface="Times New Roman" panose="02020603050405020304" pitchFamily="18" charset="0"/>
                <a:cs typeface="Times New Roman" panose="02020603050405020304" pitchFamily="18" charset="0"/>
              </a:rPr>
              <a:t>, or </a:t>
            </a:r>
            <a:r>
              <a:rPr lang="en-US" sz="2000" i="1" u="sng" dirty="0">
                <a:solidFill>
                  <a:srgbClr val="A81F04"/>
                </a:solidFill>
                <a:latin typeface="Times New Roman" panose="02020603050405020304" pitchFamily="18" charset="0"/>
                <a:cs typeface="Times New Roman" panose="02020603050405020304" pitchFamily="18" charset="0"/>
              </a:rPr>
              <a:t>nonionic</a:t>
            </a:r>
            <a:endParaRPr lang="ar-IQ" sz="2000" i="1" u="sng" dirty="0">
              <a:solidFill>
                <a:srgbClr val="A81F04"/>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376716" y="3810000"/>
            <a:ext cx="8300684"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anionic, cationic types have electrical charges surrounding the particles, whereas the nonionic type is neutral</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570349" y="4706779"/>
            <a:ext cx="1210588" cy="461665"/>
          </a:xfrm>
          <a:prstGeom prst="rect">
            <a:avLst/>
          </a:prstGeom>
        </p:spPr>
        <p:txBody>
          <a:bodyPr wrap="none">
            <a:spAutoFit/>
          </a:bodyPr>
          <a:lstStyle/>
          <a:p>
            <a:r>
              <a:rPr lang="en-US" sz="2400" b="1" i="1" u="sng" dirty="0">
                <a:solidFill>
                  <a:srgbClr val="A81F04"/>
                </a:solidFill>
                <a:latin typeface="Times New Roman" panose="02020603050405020304" pitchFamily="18" charset="0"/>
                <a:cs typeface="Times New Roman" panose="02020603050405020304" pitchFamily="18" charset="0"/>
              </a:rPr>
              <a:t>Anionic</a:t>
            </a:r>
            <a:endParaRPr lang="ar-IQ" sz="2400" b="1" dirty="0"/>
          </a:p>
        </p:txBody>
      </p:sp>
      <p:sp>
        <p:nvSpPr>
          <p:cNvPr id="12" name="Rectangle 11"/>
          <p:cNvSpPr/>
          <p:nvPr/>
        </p:nvSpPr>
        <p:spPr>
          <a:xfrm>
            <a:off x="3047998" y="4737556"/>
            <a:ext cx="6629402"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Emulsions containing negatively charged particles of asphalt </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485391" y="5383929"/>
            <a:ext cx="1295547" cy="461665"/>
          </a:xfrm>
          <a:prstGeom prst="rect">
            <a:avLst/>
          </a:prstGeom>
        </p:spPr>
        <p:txBody>
          <a:bodyPr wrap="none">
            <a:spAutoFit/>
          </a:bodyPr>
          <a:lstStyle/>
          <a:p>
            <a:r>
              <a:rPr lang="en-US" sz="2400" b="1" i="1" u="sng" dirty="0">
                <a:solidFill>
                  <a:srgbClr val="A81F04"/>
                </a:solidFill>
                <a:latin typeface="Times New Roman" panose="02020603050405020304" pitchFamily="18" charset="0"/>
                <a:cs typeface="Times New Roman" panose="02020603050405020304" pitchFamily="18" charset="0"/>
              </a:rPr>
              <a:t>Cationic</a:t>
            </a:r>
            <a:endParaRPr lang="ar-IQ" sz="2400" b="1" i="1" u="sng" dirty="0">
              <a:solidFill>
                <a:srgbClr val="A81F04"/>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033214" y="5410857"/>
            <a:ext cx="6644187"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Emulsions </a:t>
            </a:r>
            <a:r>
              <a:rPr lang="en-US" sz="2000" dirty="0">
                <a:solidFill>
                  <a:srgbClr val="0070C0"/>
                </a:solidFill>
                <a:latin typeface="Times New Roman" panose="02020603050405020304" pitchFamily="18" charset="0"/>
                <a:cs typeface="Times New Roman" panose="02020603050405020304" pitchFamily="18" charset="0"/>
              </a:rPr>
              <a:t>having </a:t>
            </a:r>
            <a:r>
              <a:rPr lang="en-US" sz="2000" dirty="0">
                <a:solidFill>
                  <a:srgbClr val="0070C0"/>
                </a:solidFill>
                <a:latin typeface="Times New Roman" panose="02020603050405020304" pitchFamily="18" charset="0"/>
                <a:cs typeface="Times New Roman" panose="02020603050405020304" pitchFamily="18" charset="0"/>
              </a:rPr>
              <a:t>positively charged particles of asphalt </a:t>
            </a:r>
            <a:endParaRPr lang="ar-IQ"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0535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228601"/>
            <a:ext cx="215180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Blown Asphalts</a:t>
            </a:r>
            <a:endParaRPr lang="ar-IQ" sz="2400" b="1" i="1" dirty="0">
              <a:solidFill>
                <a:srgbClr val="002060"/>
              </a:solidFill>
            </a:endParaRPr>
          </a:p>
        </p:txBody>
      </p:sp>
      <p:sp>
        <p:nvSpPr>
          <p:cNvPr id="5" name="Rectangle 4"/>
          <p:cNvSpPr/>
          <p:nvPr/>
        </p:nvSpPr>
        <p:spPr>
          <a:xfrm>
            <a:off x="1351128" y="838200"/>
            <a:ext cx="9469272"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It is obtained by blowing air through the semisolid residue obtained during the latter stages of the distillation process</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80699" y="1676400"/>
            <a:ext cx="9545472"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process involves stopping the regular distillation while the residue is in the liquid form</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351128" y="2162777"/>
            <a:ext cx="9469272"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The material is maintained at a high temperature while air is blown through it</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371600" y="2690336"/>
            <a:ext cx="95250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Blown asphalts are relatively stiff compared to other types of asphalts and can maintain a firm consistency at the maximum temperature </a:t>
            </a:r>
            <a:r>
              <a:rPr lang="en-US" sz="2000" dirty="0">
                <a:solidFill>
                  <a:srgbClr val="0070C0"/>
                </a:solidFill>
                <a:latin typeface="Times New Roman" panose="02020603050405020304" pitchFamily="18" charset="0"/>
                <a:cs typeface="Times New Roman" panose="02020603050405020304" pitchFamily="18" charset="0"/>
              </a:rPr>
              <a:t>when </a:t>
            </a:r>
            <a:r>
              <a:rPr lang="en-US" sz="2000" dirty="0">
                <a:solidFill>
                  <a:srgbClr val="0070C0"/>
                </a:solidFill>
                <a:latin typeface="Times New Roman" panose="02020603050405020304" pitchFamily="18" charset="0"/>
                <a:cs typeface="Times New Roman" panose="02020603050405020304" pitchFamily="18" charset="0"/>
              </a:rPr>
              <a:t>exposed to the environment.</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355678" y="3569788"/>
            <a:ext cx="9439701"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Blown asphalt generally is not used as a paving material. However, it is very useful as a roofing material, for automobile undercoating, and as a joint filler for concrete pavements</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1143000" y="4572001"/>
            <a:ext cx="142917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i="1" dirty="0">
                <a:solidFill>
                  <a:srgbClr val="002060"/>
                </a:solidFill>
              </a:rPr>
              <a:t>Road Tars</a:t>
            </a:r>
            <a:endParaRPr lang="ar-IQ" sz="2400" b="1" i="1" dirty="0">
              <a:solidFill>
                <a:srgbClr val="002060"/>
              </a:solidFill>
            </a:endParaRPr>
          </a:p>
        </p:txBody>
      </p:sp>
      <p:sp>
        <p:nvSpPr>
          <p:cNvPr id="11" name="Rectangle 10"/>
          <p:cNvSpPr/>
          <p:nvPr/>
        </p:nvSpPr>
        <p:spPr>
          <a:xfrm>
            <a:off x="1380699" y="5181600"/>
            <a:ext cx="9515901"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Tars are obtained from the destructive distillation of </a:t>
            </a:r>
            <a:r>
              <a:rPr lang="en-US" sz="2000" dirty="0">
                <a:solidFill>
                  <a:srgbClr val="0070C0"/>
                </a:solidFill>
                <a:latin typeface="Times New Roman" panose="02020603050405020304" pitchFamily="18" charset="0"/>
                <a:cs typeface="Times New Roman" panose="02020603050405020304" pitchFamily="18" charset="0"/>
              </a:rPr>
              <a:t>such organic materials as coal</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3048000" y="4602777"/>
            <a:ext cx="6858000" cy="400110"/>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Tar properties are significantly different from petroleum asphalts</a:t>
            </a:r>
            <a:endParaRPr lang="ar-IQ" sz="2000" dirty="0">
              <a:solidFill>
                <a:srgbClr val="0070C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351128" y="5867400"/>
            <a:ext cx="9220200" cy="707886"/>
          </a:xfrm>
          <a:prstGeom prst="rect">
            <a:avLst/>
          </a:prstGeom>
        </p:spPr>
        <p:txBody>
          <a:bodyPr wrap="square">
            <a:spAutoFit/>
          </a:bodyPr>
          <a:lstStyle/>
          <a:p>
            <a:r>
              <a:rPr lang="en-US" sz="2000" dirty="0">
                <a:solidFill>
                  <a:srgbClr val="0070C0"/>
                </a:solidFill>
                <a:latin typeface="Times New Roman" panose="02020603050405020304" pitchFamily="18" charset="0"/>
                <a:cs typeface="Times New Roman" panose="02020603050405020304" pitchFamily="18" charset="0"/>
              </a:rPr>
              <a:t>In general, tars are more susceptible to weather conditions than similar grades of asphalts, and they set more quickly when exposed to the atmosphere</a:t>
            </a:r>
            <a:endParaRPr lang="ar-IQ"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6351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1921</Words>
  <Application>Microsoft Office PowerPoint</Application>
  <PresentationFormat>Widescreen</PresentationFormat>
  <Paragraphs>144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Highway Materials Lecture - 12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Materials Lecture - 12</dc:title>
  <dc:creator>raquim r</dc:creator>
  <cp:lastModifiedBy>raquim r</cp:lastModifiedBy>
  <cp:revision>1</cp:revision>
  <dcterms:created xsi:type="dcterms:W3CDTF">2018-11-18T20:17:47Z</dcterms:created>
  <dcterms:modified xsi:type="dcterms:W3CDTF">2018-11-18T20:18:02Z</dcterms:modified>
</cp:coreProperties>
</file>